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6" r:id="rId2"/>
    <p:sldId id="258" r:id="rId3"/>
    <p:sldId id="259" r:id="rId4"/>
    <p:sldId id="260" r:id="rId5"/>
    <p:sldId id="261" r:id="rId6"/>
    <p:sldId id="262" r:id="rId7"/>
    <p:sldId id="263" r:id="rId8"/>
    <p:sldId id="257"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1" d="100"/>
          <a:sy n="91" d="100"/>
        </p:scale>
        <p:origin x="78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8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 · Expositor 1 · 20 segundos.
Presentarse los tres brevemente y anunciar el título. No leer la diapositiva.
Frase sugerida: «Les vamos a hablar de una tecnología que se llama HTMX, pero en realidad les vamos a hablar de una discusión de arquitectura que está viva ahora mismo en la industria: dónde debe vivir el estado de una aplicación web.»
Transición: «Y para entrar, una pregunta.»</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10 · Expositor 2 · 38 segundos.
Leer la frase del recuadro entera, marcando los cuatro «cualquier». Es la definición completa: todo lo demás son detalles.
Los números: mencionarlos rápido. El 67% viene de un caso de migración documentado en el sitio oficial; decirlo así, con la fuente, y no como si fuera una ley general.
La nota de versiones es un buen momento para mostrar que investigamos: la versión mayor salió hace una semana y aun así no es la recomendada. Eso dice algo sano del proyecto.
Transición: «¿Y por qué hace falta una librería para esto? Porque el HTML nativo está incompleto.»</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11 · Expositor 2 · 33 segundos.
Recorrer las cuatro filas de izquierda a derecha. La pregunta retórica que funciona: ¿por qué solo el enlace y el formulario pueden hacer peticiones? ¿Por qué solo GET y POST, si HTTP tiene más verbos desde 1997? No hay una razón técnica: es una limitación histórica que nadie levantó.
Esa es la tesis de HTMX en una línea, y está escrita abajo: no inventa un modelo nuevo, quita restricciones arbitrarias.
Transición: «Y todo eso cabe en cuatro atributos.»</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12 · Expositor 2 · 38 segundos.
Leer la línea de código completa como si fuera una frase en español: «ante el evento submit, haz un POST a /tasks y pega lo que responda al final de #task-list».
Esa lectura en voz alta es el momento en el que la clase entiende HTMX. Hacerla despacio.
La frase de abajo anticipa el principio de Locality of Behaviour, que se explica después de la demo. No desarrollarla aquí.
Transición: «¿Y qué pasa exactamente entre el clic y la pantalla?»</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13 · Expositor 2 · 33 segundos.
Recorrer los seis pasos rápido y frenar en el 4, que es el que casi nadie conoce y el que sostiene nuestra demostración final.
Explicarlo así: htmx manda siempre la cabecera HX-Request. Nuestro servidor la lee y decide. Si viene de htmx, devuelve solo el pedazo; si viene de una recarga normal o de un navegador sin JavaScript, devuelve la página entera. Son cuatro líneas de código y con eso la misma ruta sirve a dos clientes distintos.
Transición: «Y ahora lo vemos funcionando de verdad.»</a:t>
            </a:r>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14 · Expositor 2 · 3 minutos exactos. Es el corazón de la exposición.
ANTES DE EMPEZAR: navegador ya abierto en la aplicación, servidor corriendo, DevTools cerrado pero listo, zoom del navegador al 150% para que se lea en el proyector.
MOMENTO 1 (60 s): abrir la pestaña Network ANTES de crear la tarea. Crear una. Hacer clic en la petición y mostrar la respuesta. Decir en voz alta: «esto que devolvió el servidor es un &lt;li&gt;, no un objeto JSON. La vista viene armada.» Ese es el momento que justifica toda la charla.
MOMENTO 2 (25 s): escribir en el buscador. Señalar que se dispara sola y que espera 300 milisegundos. Eso está declarado en un atributo, no programado.
MOMENTO 3 (35 s): editar una tarea en línea y eliminar otra. Mostrar en Network que el método es PUT y DELETE. Recordar que un formulario HTML nativo no puede hacer eso.
MOMENTO 4 (30 s): filtrar por pendientes. Señalar la barra de direcciones: la URL cambió. Presionar el botón atrás: funciona. Copiar la URL, abrirla en otra pestaña: mismo estado. Decir: «esta es la crítica más común a las aplicaciones hipermedia, y está resuelta.»
MOMENTO 5 (30 s): en DevTools, desactivar JavaScript. Recargar. Usar la aplicación. Decir: «acabo de apagar JavaScript por completo y la aplicación sigue funcionando. Ahora recarga entera en vez de fragmentos, pero funciona. Una SPA en este escenario muestra una pantalla en blanco.»
SI ALGO FALLA: no depurar en vivo. Pasar al video de respaldo y seguir hablando. El plan B está ensayado.
Cierre de la demo: «Cero líneas de JavaScript escritas por nosotros. La misma pantalla en React son unas sesenta, más el paso de compilación.»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15 · Expositor 2 cierra su bloque · 30 segundos.
Esta objeción va a aparecer sí o sí, así que la planteamos nosotros primero. Plantearla en voz alta, como pregunta de la clase.
La respuesta tiene tres partes: primero, que existe un principio formulado para esto; segundo, la distinción fina que hay que decir con cuidado — no se trata de incrustar la implementación, sino de hacer evidente la invocación, igual que una llamada a función muestra qué hace sin mostrar el cómo; tercero, admitir que sí entra en tensión con DRY y con la separación de intereses, y que eso no es un defecto oculto sino un intercambio declarado.
Si alguien insiste en que es lo mismo que onclick, la respuesta honesta es: en localidad, sí, se parecen. La diferencia es que onclick ejecuta código arbitrario en el cliente y hx-post declara una petición HTTP.
Entrega: «Hasta aquí qué es y cómo funciona. [Nombre 3] les cuenta cuándo conviene y cuándo no.»</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16 · Expositor 3 · 8 segundos. Solo anunciar el bloque.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17 · Expositor 3 · 45 segundos.
Este es el argumento de autoridad del bloque: no les trajimos una curiosidad de nicho. Rails, Elixir, Laravel y .NET llegaron a la misma idea por caminos independientes.
No hace falta explicar cada fila. Recorrer la columna del ecosistema y detenerse solo en LiveView, que es el más distinto: mantiene una conexión WebSocket abierta y manda diferencias, no fragmentos.
Cerrar con lo que distingue a HTMX: es el único agnóstico. Por eso lo elegimos para exponer la idea.
Transición: «Ahora, la parte que no van a encontrar en la página oficial.»</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18 · Expositor 3 · 75 segundos. La columna derecha es la que da credibilidad a toda la exposición.
Decir la columna derecha con la misma convicción que la izquierda, sin apurarla. El punto de la latencia es el técnicamente más serio: una SPA puede responder en cero milisegundos desde su estado local; HTMX siempre paga un viaje de ida y vuelta.
El punto de la API móvil también es real: si ya existe una app nativa, el servidor termina exponiendo dos salidas, HTML para la web y JSON para el resto.
El dato del final desarma al escéptico: mencionarlo con nombre propio. Un proyecto que publica «htmx sucks» en su propio sitio no está vendiendo humo.
Transición: «Con eso, tres ideas para llevarse.»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19 · Expositor 3 · 52 segundos, y luego preguntas.
Las tres ideas se dicen mirando a la clase, no a la pantalla. La tercera es la más valiosa académicamente: si se llevan una sola cosa del semestre sobre arquitectura web, que sea esa.
Al abrir preguntas, el reparto acordado: lo histórico y lo de REST lo responde el expositor 1; lo del código y la demo, el expositor 2; lo de criterio, comparaciones y crítica, el expositor 3.
REGLA DE EQUIPO: si no sabemos algo, se dice «no lo sé con certeza, lo que sí sé es…» y se redirige. Inventar una respuesta es peor que no tenerla.</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3 · Expositor 1 · 8 segundos. Diapositiva de respiro: solo anunciar el bloque y seguir.</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4 · Expositor 1 · 50 segundos.
Recorrer los cinco pasos rápido, sin detenerse en los tres primeros: la clase ya los conoce.
El punto que hay que dejar sembrado está en el paso 3: cuando pasamos a mandar datos en vez de vistas, alguien tuvo que encargarse de convertir esos datos en pantalla. Ese alguien es el navegador, y para eso hubo que mandarle un programa. Ahí nació todo lo demás.
Insistir en la aclaración final: el paso 5 no es nostalgia. Nadie quiere volver a recargar la página entera.
Transición: «Ahora, seamos justos con la SPA, porque resolvió problemas de verdad.»</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5 · Expositor 1 · 60 segundos.
Empezar por la columna azul y decirla en serio, no como concesión de cortesía. Si la clase percibe que venimos a atacar React, deja de escuchar.
En la columna roja detenerse en el segundo punto, que es el técnicamente importante: en una SPA el estado existe dos veces, y mantener sincronizadas esas dos copias es la fuente de una parte enorme de los bugs y del código.
Cerrar leyendo la frase de abajo tal cual: es la bisagra del bloque.
Transición: «Y aquí es donde aparece un detalle histórico incómodo.»</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6 · Expositor 1 · 70 segundos. Es la diapositiva más importante del bloque.
Contar la historia en orden: Fielding define REST en 2000 describiendo la web que ya existía. En 2008 Martin Fowler difunde el modelo de Richardson. La industria se instala cómodamente en el nivel 2 y empieza a llamar REST a todo lo que no sea SOAP.
MATIZ OBLIGATORIO, decirlo explícitamente: no estamos diciendo que las APIs JSON estén mal. Estamos diciendo que están mal nombradas, y que al nombrarlas mal la industria olvidó que existía otra opción. Si esto se plantea como «JSON es un error», la pregunta siguiente nos destroza y con razón.
Si preguntan qué es exactamente HATEOAS, la respuesta corta es la diapositiva siguiente. No adelantarla aquí.
Transición: «¿Y qué significa eso en la práctica? Miren la diferencia.»</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7 · Expositor 1 · 42 segundos.
Señalar físicamente los dos bloques de código. La diferencia visible: a la derecha, dentro de la misma respuesta, están las acciones.
El argumento del navegador como cliente genérico es el más fuerte del bloque: nadie programó Chrome para el banco de ustedes, y sin embargo funciona. Eso es exactamente lo que Fielding llamó interfaz uniforme.
Transición: pasar a la siguiente diapositiva y dejarla dos segundos en silencio antes de hablar.</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8 · Expositor 1 cierra, Expositor 2 toma la palabra · 15 segundos.
Expositor 1 lee la pregunta despacio y hace silencio dos segundos. Ese silencio es intencional: es el punto de giro de la charla.
Frase de entrega: «Y esa pregunta ya tiene una respuesta implementada. [Nombre 2] se las muestra.»</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2 · Expositor 1 · 35 segundos.
Mostrar el código y hacer la pregunta a la clase de verdad, esperando dos segundos de silencio. Alguien dirá «unas veinte líneas», «con fetch y un event listener».
Luego revelar: cero. Y aclarar de inmediato que no es magia ni un framework nuevo: es una librería de 16 kilobytes sin dependencias y sin paso de compilación.
No explicar todavía cómo funciona. La curiosidad se sostiene hasta el segundo bloque.
Transición: «Para entender por qué esto se siente raro, hay que ver cómo llegamos hasta aquí.»</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DIAPOSITIVA 9 · Expositor 2 · 8 segundos. Solo anunciar el bloque.</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457200"/>
            <a:ext cx="8046720" cy="228600"/>
          </a:xfrm>
          <a:prstGeom prst="rect">
            <a:avLst/>
          </a:prstGeom>
          <a:noFill/>
          <a:ln/>
        </p:spPr>
        <p:txBody>
          <a:bodyPr wrap="square" lIns="0" tIns="0" rIns="0" bIns="0" rtlCol="0" anchor="ctr"/>
          <a:lstStyle/>
          <a:p>
            <a:pPr marL="0" indent="0">
              <a:buNone/>
            </a:pPr>
            <a:r>
              <a:rPr lang="en-US" sz="1000" b="1" kern="0" spc="200" dirty="0">
                <a:solidFill>
                  <a:srgbClr val="A6A6B0"/>
                </a:solidFill>
                <a:latin typeface="Calibri" pitchFamily="34" charset="0"/>
                <a:ea typeface="Calibri" pitchFamily="34" charset="-122"/>
                <a:cs typeface="Calibri" pitchFamily="34" charset="-120"/>
              </a:rPr>
              <a:t>COMPUTACIÓN EN INTERNET 3 ·  UNIVERSIDAD ICESI</a:t>
            </a:r>
            <a:endParaRPr lang="en-US" sz="1000" dirty="0"/>
          </a:p>
        </p:txBody>
      </p:sp>
      <p:sp>
        <p:nvSpPr>
          <p:cNvPr id="3" name="Text 1"/>
          <p:cNvSpPr txBox="1"/>
          <p:nvPr/>
        </p:nvSpPr>
        <p:spPr>
          <a:xfrm>
            <a:off x="548640" y="1051560"/>
            <a:ext cx="4937760" cy="1005840"/>
          </a:xfrm>
          <a:prstGeom prst="rect">
            <a:avLst/>
          </a:prstGeom>
          <a:noFill/>
          <a:ln/>
        </p:spPr>
        <p:txBody>
          <a:bodyPr wrap="square" lIns="0" tIns="0" rIns="0" bIns="0" rtlCol="0" anchor="ctr"/>
          <a:lstStyle/>
          <a:p>
            <a:pPr marL="0" indent="0">
              <a:buNone/>
            </a:pPr>
            <a:r>
              <a:rPr lang="en-US" sz="6000" b="1" dirty="0">
                <a:solidFill>
                  <a:srgbClr val="FFFFFF"/>
                </a:solidFill>
                <a:latin typeface="Cambria" pitchFamily="34" charset="0"/>
                <a:ea typeface="Cambria" pitchFamily="34" charset="-122"/>
                <a:cs typeface="Cambria" pitchFamily="34" charset="-120"/>
              </a:rPr>
              <a:t>HTMX</a:t>
            </a:r>
            <a:endParaRPr lang="en-US" sz="6000" dirty="0"/>
          </a:p>
        </p:txBody>
      </p:sp>
      <p:sp>
        <p:nvSpPr>
          <p:cNvPr id="4" name="Text 2"/>
          <p:cNvSpPr txBox="1"/>
          <p:nvPr/>
        </p:nvSpPr>
        <p:spPr>
          <a:xfrm>
            <a:off x="502920" y="2423863"/>
            <a:ext cx="4793566" cy="457200"/>
          </a:xfrm>
          <a:prstGeom prst="rect">
            <a:avLst/>
          </a:prstGeom>
          <a:noFill/>
          <a:ln/>
        </p:spPr>
        <p:txBody>
          <a:bodyPr wrap="square" lIns="0" tIns="0" rIns="0" bIns="0" rtlCol="0" anchor="ctr"/>
          <a:lstStyle/>
          <a:p>
            <a:pPr marL="0" indent="0">
              <a:buNone/>
            </a:pPr>
            <a:r>
              <a:rPr lang="es-ES" i="1" dirty="0">
                <a:solidFill>
                  <a:srgbClr val="E8474C"/>
                </a:solidFill>
                <a:latin typeface="Cambria" pitchFamily="34" charset="0"/>
                <a:ea typeface="Cambria" pitchFamily="34" charset="-122"/>
                <a:cs typeface="Cambria" pitchFamily="34" charset="-120"/>
              </a:rPr>
              <a:t>Arquitectura hipermedia y el regreso del servidor</a:t>
            </a:r>
          </a:p>
          <a:p>
            <a:pPr marL="0" indent="0">
              <a:buNone/>
            </a:pPr>
            <a:r>
              <a:rPr lang="es-ES" i="1" dirty="0">
                <a:solidFill>
                  <a:srgbClr val="E8474C"/>
                </a:solidFill>
                <a:latin typeface="Cambria" pitchFamily="34" charset="0"/>
                <a:ea typeface="Cambria" pitchFamily="34" charset="-122"/>
                <a:cs typeface="Cambria" pitchFamily="34" charset="-120"/>
              </a:rPr>
              <a:t>al centro de la aplicación web</a:t>
            </a:r>
          </a:p>
        </p:txBody>
      </p:sp>
      <p:sp>
        <p:nvSpPr>
          <p:cNvPr id="6" name="Shape 4"/>
          <p:cNvSpPr/>
          <p:nvPr/>
        </p:nvSpPr>
        <p:spPr>
          <a:xfrm>
            <a:off x="5715000" y="1051560"/>
            <a:ext cx="2926080" cy="1417320"/>
          </a:xfrm>
          <a:prstGeom prst="roundRect">
            <a:avLst>
              <a:gd name="adj" fmla="val 3871"/>
            </a:avLst>
          </a:prstGeom>
          <a:solidFill>
            <a:srgbClr val="26262E"/>
          </a:solidFill>
          <a:ln w="12700">
            <a:solidFill>
              <a:srgbClr val="3A3A45"/>
            </a:solidFill>
            <a:prstDash val="solid"/>
          </a:ln>
        </p:spPr>
        <p:txBody>
          <a:bodyPr/>
          <a:lstStyle/>
          <a:p>
            <a:endParaRPr lang="es-ES"/>
          </a:p>
        </p:txBody>
      </p:sp>
      <p:sp>
        <p:nvSpPr>
          <p:cNvPr id="7" name="Text 5"/>
          <p:cNvSpPr txBox="1"/>
          <p:nvPr/>
        </p:nvSpPr>
        <p:spPr>
          <a:xfrm>
            <a:off x="5897880" y="1207008"/>
            <a:ext cx="2651760" cy="1143000"/>
          </a:xfrm>
          <a:prstGeom prst="rect">
            <a:avLst/>
          </a:prstGeom>
          <a:noFill/>
          <a:ln/>
        </p:spPr>
        <p:txBody>
          <a:bodyPr wrap="square" lIns="0" tIns="0" rIns="0" bIns="0" rtlCol="0" anchor="t"/>
          <a:lstStyle/>
          <a:p>
            <a:pPr marL="0" indent="0">
              <a:lnSpc>
                <a:spcPct val="120000"/>
              </a:lnSpc>
              <a:buNone/>
            </a:pPr>
            <a:r>
              <a:rPr lang="en-US" sz="1100" dirty="0">
                <a:solidFill>
                  <a:srgbClr val="A6A6B0"/>
                </a:solidFill>
                <a:latin typeface="Courier New" pitchFamily="34" charset="0"/>
                <a:ea typeface="Courier New" pitchFamily="34" charset="-122"/>
                <a:cs typeface="Courier New" pitchFamily="34" charset="-120"/>
              </a:rPr>
              <a:t>&lt;button
</a:t>
            </a:r>
            <a:r>
              <a:rPr lang="en-US" sz="1100" b="1" dirty="0">
                <a:solidFill>
                  <a:srgbClr val="E8474C"/>
                </a:solidFill>
                <a:latin typeface="Courier New" pitchFamily="34" charset="0"/>
                <a:ea typeface="Courier New" pitchFamily="34" charset="-122"/>
                <a:cs typeface="Courier New" pitchFamily="34" charset="-120"/>
              </a:rPr>
              <a:t>  hx-delete</a:t>
            </a:r>
            <a:r>
              <a:rPr lang="en-US" sz="1100" dirty="0">
                <a:solidFill>
                  <a:srgbClr val="FFFFFF"/>
                </a:solidFill>
                <a:latin typeface="Courier New" pitchFamily="34" charset="0"/>
                <a:ea typeface="Courier New" pitchFamily="34" charset="-122"/>
                <a:cs typeface="Courier New" pitchFamily="34" charset="-120"/>
              </a:rPr>
              <a:t>="/tasks/7"
</a:t>
            </a:r>
            <a:r>
              <a:rPr lang="en-US" sz="1100" b="1" dirty="0">
                <a:solidFill>
                  <a:srgbClr val="E8474C"/>
                </a:solidFill>
                <a:latin typeface="Courier New" pitchFamily="34" charset="0"/>
                <a:ea typeface="Courier New" pitchFamily="34" charset="-122"/>
                <a:cs typeface="Courier New" pitchFamily="34" charset="-120"/>
              </a:rPr>
              <a:t>  hx-target</a:t>
            </a:r>
            <a:r>
              <a:rPr lang="en-US" sz="1100" dirty="0">
                <a:solidFill>
                  <a:srgbClr val="FFFFFF"/>
                </a:solidFill>
                <a:latin typeface="Courier New" pitchFamily="34" charset="0"/>
                <a:ea typeface="Courier New" pitchFamily="34" charset="-122"/>
                <a:cs typeface="Courier New" pitchFamily="34" charset="-120"/>
              </a:rPr>
              <a:t>="closest li"</a:t>
            </a:r>
            <a:r>
              <a:rPr lang="en-US" sz="1100" dirty="0">
                <a:solidFill>
                  <a:srgbClr val="A6A6B0"/>
                </a:solidFill>
                <a:latin typeface="Courier New" pitchFamily="34" charset="0"/>
                <a:ea typeface="Courier New" pitchFamily="34" charset="-122"/>
                <a:cs typeface="Courier New" pitchFamily="34" charset="-120"/>
              </a:rPr>
              <a:t>&gt;</a:t>
            </a:r>
            <a:endParaRPr lang="en-US" sz="1100" dirty="0"/>
          </a:p>
          <a:p>
            <a:pPr marL="0" indent="0">
              <a:lnSpc>
                <a:spcPct val="120000"/>
              </a:lnSpc>
              <a:buNone/>
            </a:pPr>
            <a:r>
              <a:rPr lang="en-US" sz="1100" dirty="0">
                <a:solidFill>
                  <a:srgbClr val="A6A6B0"/>
                </a:solidFill>
                <a:latin typeface="Courier New" pitchFamily="34" charset="0"/>
                <a:ea typeface="Courier New" pitchFamily="34" charset="-122"/>
                <a:cs typeface="Courier New" pitchFamily="34" charset="-120"/>
              </a:rPr>
              <a:t>  Eliminar</a:t>
            </a:r>
            <a:endParaRPr lang="en-US" sz="1100" dirty="0"/>
          </a:p>
          <a:p>
            <a:pPr marL="0" indent="0">
              <a:lnSpc>
                <a:spcPct val="120000"/>
              </a:lnSpc>
              <a:buNone/>
            </a:pPr>
            <a:r>
              <a:rPr lang="en-US" sz="1100" dirty="0">
                <a:solidFill>
                  <a:srgbClr val="A6A6B0"/>
                </a:solidFill>
                <a:latin typeface="Courier New" pitchFamily="34" charset="0"/>
                <a:ea typeface="Courier New" pitchFamily="34" charset="-122"/>
                <a:cs typeface="Courier New" pitchFamily="34" charset="-120"/>
              </a:rPr>
              <a:t>&lt;/button&gt;</a:t>
            </a:r>
            <a:endParaRPr lang="en-US" sz="1100" dirty="0"/>
          </a:p>
        </p:txBody>
      </p:sp>
      <p:sp>
        <p:nvSpPr>
          <p:cNvPr id="8" name="Text 6"/>
          <p:cNvSpPr txBox="1"/>
          <p:nvPr/>
        </p:nvSpPr>
        <p:spPr>
          <a:xfrm>
            <a:off x="548640" y="3794760"/>
            <a:ext cx="2743200" cy="201168"/>
          </a:xfrm>
          <a:prstGeom prst="rect">
            <a:avLst/>
          </a:prstGeom>
          <a:noFill/>
          <a:ln/>
        </p:spPr>
        <p:txBody>
          <a:bodyPr wrap="square" lIns="0" tIns="0" rIns="0" bIns="0" rtlCol="0" anchor="ctr"/>
          <a:lstStyle/>
          <a:p>
            <a:pPr marL="0" indent="0">
              <a:buNone/>
            </a:pPr>
            <a:r>
              <a:rPr lang="en-US" sz="900" b="1" kern="0" spc="200" dirty="0">
                <a:solidFill>
                  <a:srgbClr val="A6A6B0"/>
                </a:solidFill>
                <a:latin typeface="Calibri" pitchFamily="34" charset="0"/>
                <a:ea typeface="Calibri" pitchFamily="34" charset="-122"/>
                <a:cs typeface="Calibri" pitchFamily="34" charset="-120"/>
              </a:rPr>
              <a:t>Equipo</a:t>
            </a:r>
            <a:endParaRPr lang="en-US" sz="900" dirty="0"/>
          </a:p>
        </p:txBody>
      </p:sp>
      <p:sp>
        <p:nvSpPr>
          <p:cNvPr id="9" name="Text 7"/>
          <p:cNvSpPr txBox="1"/>
          <p:nvPr/>
        </p:nvSpPr>
        <p:spPr>
          <a:xfrm>
            <a:off x="548640" y="4005072"/>
            <a:ext cx="8046720" cy="274320"/>
          </a:xfrm>
          <a:prstGeom prst="rect">
            <a:avLst/>
          </a:prstGeom>
          <a:noFill/>
          <a:ln/>
        </p:spPr>
        <p:txBody>
          <a:bodyPr wrap="square" lIns="0" tIns="0" rIns="0" bIns="0" rtlCol="0" anchor="ctr"/>
          <a:lstStyle/>
          <a:p>
            <a:pPr marL="0" indent="0">
              <a:buNone/>
            </a:pPr>
            <a:r>
              <a:rPr lang="en-US" sz="1400" dirty="0">
                <a:solidFill>
                  <a:srgbClr val="FFFFFF"/>
                </a:solidFill>
                <a:latin typeface="Calibri" pitchFamily="34" charset="0"/>
                <a:ea typeface="Calibri" pitchFamily="34" charset="-122"/>
                <a:cs typeface="Calibri" pitchFamily="34" charset="-120"/>
              </a:rPr>
              <a:t>Juan Diego Balanta   · Edwar Estacio   ·   Valeria Piza</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02 · QUÉ ES Y CÓMO FUNCIONA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Una idea, escrita en una sola frase</a:t>
            </a:r>
            <a:endParaRPr lang="en-US" sz="3000" dirty="0"/>
          </a:p>
        </p:txBody>
      </p:sp>
      <p:sp>
        <p:nvSpPr>
          <p:cNvPr id="4" name="Shape 2"/>
          <p:cNvSpPr/>
          <p:nvPr/>
        </p:nvSpPr>
        <p:spPr>
          <a:xfrm>
            <a:off x="502920" y="1371600"/>
            <a:ext cx="8138160" cy="1051560"/>
          </a:xfrm>
          <a:prstGeom prst="roundRect">
            <a:avLst>
              <a:gd name="adj" fmla="val 5217"/>
            </a:avLst>
          </a:prstGeom>
          <a:solidFill>
            <a:srgbClr val="F4EFEE"/>
          </a:solidFill>
          <a:ln w="12700">
            <a:solidFill>
              <a:srgbClr val="EBD7D6"/>
            </a:solidFill>
            <a:prstDash val="solid"/>
          </a:ln>
        </p:spPr>
        <p:txBody>
          <a:bodyPr/>
          <a:lstStyle/>
          <a:p>
            <a:endParaRPr lang="es-ES"/>
          </a:p>
        </p:txBody>
      </p:sp>
      <p:sp>
        <p:nvSpPr>
          <p:cNvPr id="5" name="Text 3"/>
          <p:cNvSpPr txBox="1"/>
          <p:nvPr/>
        </p:nvSpPr>
        <p:spPr>
          <a:xfrm>
            <a:off x="777240" y="1536192"/>
            <a:ext cx="7589520" cy="731520"/>
          </a:xfrm>
          <a:prstGeom prst="rect">
            <a:avLst/>
          </a:prstGeom>
          <a:noFill/>
          <a:ln/>
        </p:spPr>
        <p:txBody>
          <a:bodyPr wrap="square" lIns="0" tIns="0" rIns="0" bIns="0" rtlCol="0" anchor="ctr"/>
          <a:lstStyle/>
          <a:p>
            <a:pPr marL="0" indent="0">
              <a:lnSpc>
                <a:spcPct val="120000"/>
              </a:lnSpc>
              <a:buNone/>
            </a:pPr>
            <a:r>
              <a:rPr lang="en-US" sz="1600" dirty="0">
                <a:solidFill>
                  <a:srgbClr val="1A1A1F"/>
                </a:solidFill>
                <a:latin typeface="Cambria" pitchFamily="34" charset="0"/>
                <a:ea typeface="Cambria" pitchFamily="34" charset="-122"/>
                <a:cs typeface="Cambria" pitchFamily="34" charset="-120"/>
              </a:rPr>
              <a:t>HTMX permite que </a:t>
            </a:r>
            <a:r>
              <a:rPr lang="en-US" sz="1600" b="1" dirty="0">
                <a:solidFill>
                  <a:srgbClr val="990011"/>
                </a:solidFill>
                <a:latin typeface="Cambria" pitchFamily="34" charset="0"/>
                <a:ea typeface="Cambria" pitchFamily="34" charset="-122"/>
                <a:cs typeface="Cambria" pitchFamily="34" charset="-120"/>
              </a:rPr>
              <a:t>cualquier elemento HTML</a:t>
            </a:r>
            <a:r>
              <a:rPr lang="en-US" sz="1600" dirty="0">
                <a:solidFill>
                  <a:srgbClr val="1A1A1F"/>
                </a:solidFill>
                <a:latin typeface="Cambria" pitchFamily="34" charset="0"/>
                <a:ea typeface="Cambria" pitchFamily="34" charset="-122"/>
                <a:cs typeface="Cambria" pitchFamily="34" charset="-120"/>
              </a:rPr>
              <a:t> haga </a:t>
            </a:r>
            <a:r>
              <a:rPr lang="en-US" sz="1600" b="1" dirty="0">
                <a:solidFill>
                  <a:srgbClr val="990011"/>
                </a:solidFill>
                <a:latin typeface="Cambria" pitchFamily="34" charset="0"/>
                <a:ea typeface="Cambria" pitchFamily="34" charset="-122"/>
                <a:cs typeface="Cambria" pitchFamily="34" charset="-120"/>
              </a:rPr>
              <a:t>cualquier petición HTTP</a:t>
            </a:r>
            <a:r>
              <a:rPr lang="en-US" sz="1600" dirty="0">
                <a:solidFill>
                  <a:srgbClr val="1A1A1F"/>
                </a:solidFill>
                <a:latin typeface="Cambria" pitchFamily="34" charset="0"/>
                <a:ea typeface="Cambria" pitchFamily="34" charset="-122"/>
                <a:cs typeface="Cambria" pitchFamily="34" charset="-120"/>
              </a:rPr>
              <a:t>, ante </a:t>
            </a:r>
            <a:r>
              <a:rPr lang="en-US" sz="1600" b="1" dirty="0">
                <a:solidFill>
                  <a:srgbClr val="990011"/>
                </a:solidFill>
                <a:latin typeface="Cambria" pitchFamily="34" charset="0"/>
                <a:ea typeface="Cambria" pitchFamily="34" charset="-122"/>
                <a:cs typeface="Cambria" pitchFamily="34" charset="-120"/>
              </a:rPr>
              <a:t>cualquier evento</a:t>
            </a:r>
            <a:r>
              <a:rPr lang="en-US" sz="1600" dirty="0">
                <a:solidFill>
                  <a:srgbClr val="1A1A1F"/>
                </a:solidFill>
                <a:latin typeface="Cambria" pitchFamily="34" charset="0"/>
                <a:ea typeface="Cambria" pitchFamily="34" charset="-122"/>
                <a:cs typeface="Cambria" pitchFamily="34" charset="-120"/>
              </a:rPr>
              <a:t>, y reemplace </a:t>
            </a:r>
            <a:r>
              <a:rPr lang="en-US" sz="1600" b="1" dirty="0">
                <a:solidFill>
                  <a:srgbClr val="990011"/>
                </a:solidFill>
                <a:latin typeface="Cambria" pitchFamily="34" charset="0"/>
                <a:ea typeface="Cambria" pitchFamily="34" charset="-122"/>
                <a:cs typeface="Cambria" pitchFamily="34" charset="-120"/>
              </a:rPr>
              <a:t>cualquier parte de la página</a:t>
            </a:r>
            <a:r>
              <a:rPr lang="en-US" sz="1600" dirty="0">
                <a:solidFill>
                  <a:srgbClr val="1A1A1F"/>
                </a:solidFill>
                <a:latin typeface="Cambria" pitchFamily="34" charset="0"/>
                <a:ea typeface="Cambria" pitchFamily="34" charset="-122"/>
                <a:cs typeface="Cambria" pitchFamily="34" charset="-120"/>
              </a:rPr>
              <a:t> con el HTML que responda el servidor.</a:t>
            </a:r>
            <a:endParaRPr lang="en-US" sz="1600" dirty="0"/>
          </a:p>
        </p:txBody>
      </p:sp>
      <p:sp>
        <p:nvSpPr>
          <p:cNvPr id="6" name="Shape 4"/>
          <p:cNvSpPr/>
          <p:nvPr/>
        </p:nvSpPr>
        <p:spPr>
          <a:xfrm>
            <a:off x="502920" y="2651760"/>
            <a:ext cx="18745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7" name="Text 5"/>
          <p:cNvSpPr txBox="1"/>
          <p:nvPr/>
        </p:nvSpPr>
        <p:spPr>
          <a:xfrm>
            <a:off x="667512" y="2798064"/>
            <a:ext cx="1554480" cy="548640"/>
          </a:xfrm>
          <a:prstGeom prst="rect">
            <a:avLst/>
          </a:prstGeom>
          <a:noFill/>
          <a:ln/>
        </p:spPr>
        <p:txBody>
          <a:bodyPr wrap="square" lIns="0" tIns="0" rIns="0" bIns="0" rtlCol="0" anchor="ctr"/>
          <a:lstStyle/>
          <a:p>
            <a:pPr marL="0" indent="0">
              <a:buNone/>
            </a:pPr>
            <a:r>
              <a:rPr lang="en-US" sz="2800" b="1" dirty="0">
                <a:solidFill>
                  <a:srgbClr val="990011"/>
                </a:solidFill>
                <a:latin typeface="Cambria" pitchFamily="34" charset="0"/>
                <a:ea typeface="Cambria" pitchFamily="34" charset="-122"/>
                <a:cs typeface="Cambria" pitchFamily="34" charset="-120"/>
              </a:rPr>
              <a:t>16 KB</a:t>
            </a:r>
            <a:endParaRPr lang="en-US" sz="2800" dirty="0"/>
          </a:p>
        </p:txBody>
      </p:sp>
      <p:sp>
        <p:nvSpPr>
          <p:cNvPr id="8" name="Text 6"/>
          <p:cNvSpPr txBox="1"/>
          <p:nvPr/>
        </p:nvSpPr>
        <p:spPr>
          <a:xfrm>
            <a:off x="667512" y="3364992"/>
            <a:ext cx="1572768" cy="640080"/>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minificado y comprimido</a:t>
            </a:r>
            <a:endParaRPr lang="en-US" sz="1050" dirty="0"/>
          </a:p>
        </p:txBody>
      </p:sp>
      <p:sp>
        <p:nvSpPr>
          <p:cNvPr id="9" name="Shape 7"/>
          <p:cNvSpPr/>
          <p:nvPr/>
        </p:nvSpPr>
        <p:spPr>
          <a:xfrm>
            <a:off x="2578608" y="2651760"/>
            <a:ext cx="18745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10" name="Text 8"/>
          <p:cNvSpPr txBox="1"/>
          <p:nvPr/>
        </p:nvSpPr>
        <p:spPr>
          <a:xfrm>
            <a:off x="2743200" y="2798064"/>
            <a:ext cx="1554480" cy="548640"/>
          </a:xfrm>
          <a:prstGeom prst="rect">
            <a:avLst/>
          </a:prstGeom>
          <a:noFill/>
          <a:ln/>
        </p:spPr>
        <p:txBody>
          <a:bodyPr wrap="square" lIns="0" tIns="0" rIns="0" bIns="0" rtlCol="0" anchor="ctr"/>
          <a:lstStyle/>
          <a:p>
            <a:pPr marL="0" indent="0">
              <a:buNone/>
            </a:pPr>
            <a:r>
              <a:rPr lang="en-US" sz="2800" b="1" dirty="0">
                <a:solidFill>
                  <a:srgbClr val="990011"/>
                </a:solidFill>
                <a:latin typeface="Cambria" pitchFamily="34" charset="0"/>
                <a:ea typeface="Cambria" pitchFamily="34" charset="-122"/>
                <a:cs typeface="Cambria" pitchFamily="34" charset="-120"/>
              </a:rPr>
              <a:t>0</a:t>
            </a:r>
            <a:endParaRPr lang="en-US" sz="2800" dirty="0"/>
          </a:p>
        </p:txBody>
      </p:sp>
      <p:sp>
        <p:nvSpPr>
          <p:cNvPr id="11" name="Text 9"/>
          <p:cNvSpPr txBox="1"/>
          <p:nvPr/>
        </p:nvSpPr>
        <p:spPr>
          <a:xfrm>
            <a:off x="2743200" y="3364992"/>
            <a:ext cx="1572768" cy="640080"/>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dependencias</a:t>
            </a:r>
            <a:endParaRPr lang="en-US" sz="1050" dirty="0"/>
          </a:p>
        </p:txBody>
      </p:sp>
      <p:sp>
        <p:nvSpPr>
          <p:cNvPr id="12" name="Shape 10"/>
          <p:cNvSpPr/>
          <p:nvPr/>
        </p:nvSpPr>
        <p:spPr>
          <a:xfrm>
            <a:off x="4654296" y="2651760"/>
            <a:ext cx="18745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13" name="Text 11"/>
          <p:cNvSpPr txBox="1"/>
          <p:nvPr/>
        </p:nvSpPr>
        <p:spPr>
          <a:xfrm>
            <a:off x="4818888" y="2798064"/>
            <a:ext cx="1554480" cy="548640"/>
          </a:xfrm>
          <a:prstGeom prst="rect">
            <a:avLst/>
          </a:prstGeom>
          <a:noFill/>
          <a:ln/>
        </p:spPr>
        <p:txBody>
          <a:bodyPr wrap="square" lIns="0" tIns="0" rIns="0" bIns="0" rtlCol="0" anchor="ctr"/>
          <a:lstStyle/>
          <a:p>
            <a:pPr marL="0" indent="0">
              <a:buNone/>
            </a:pPr>
            <a:r>
              <a:rPr lang="en-US" sz="2800" b="1" dirty="0">
                <a:solidFill>
                  <a:srgbClr val="990011"/>
                </a:solidFill>
                <a:latin typeface="Cambria" pitchFamily="34" charset="0"/>
                <a:ea typeface="Cambria" pitchFamily="34" charset="-122"/>
                <a:cs typeface="Cambria" pitchFamily="34" charset="-120"/>
              </a:rPr>
              <a:t>0</a:t>
            </a:r>
            <a:endParaRPr lang="en-US" sz="2800" dirty="0"/>
          </a:p>
        </p:txBody>
      </p:sp>
      <p:sp>
        <p:nvSpPr>
          <p:cNvPr id="14" name="Text 12"/>
          <p:cNvSpPr txBox="1"/>
          <p:nvPr/>
        </p:nvSpPr>
        <p:spPr>
          <a:xfrm>
            <a:off x="4818888" y="3364992"/>
            <a:ext cx="1572768" cy="640080"/>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pasos de compilación</a:t>
            </a:r>
            <a:endParaRPr lang="en-US" sz="1050" dirty="0"/>
          </a:p>
        </p:txBody>
      </p:sp>
      <p:sp>
        <p:nvSpPr>
          <p:cNvPr id="15" name="Shape 13"/>
          <p:cNvSpPr/>
          <p:nvPr/>
        </p:nvSpPr>
        <p:spPr>
          <a:xfrm>
            <a:off x="6729984" y="2651760"/>
            <a:ext cx="18745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16" name="Text 14"/>
          <p:cNvSpPr txBox="1"/>
          <p:nvPr/>
        </p:nvSpPr>
        <p:spPr>
          <a:xfrm>
            <a:off x="6894576" y="2798064"/>
            <a:ext cx="1554480" cy="548640"/>
          </a:xfrm>
          <a:prstGeom prst="rect">
            <a:avLst/>
          </a:prstGeom>
          <a:noFill/>
          <a:ln/>
        </p:spPr>
        <p:txBody>
          <a:bodyPr wrap="square" lIns="0" tIns="0" rIns="0" bIns="0" rtlCol="0" anchor="ctr"/>
          <a:lstStyle/>
          <a:p>
            <a:pPr marL="0" indent="0">
              <a:buNone/>
            </a:pPr>
            <a:r>
              <a:rPr lang="en-US" sz="2800" b="1" dirty="0">
                <a:solidFill>
                  <a:srgbClr val="990011"/>
                </a:solidFill>
                <a:latin typeface="Cambria" pitchFamily="34" charset="0"/>
                <a:ea typeface="Cambria" pitchFamily="34" charset="-122"/>
                <a:cs typeface="Cambria" pitchFamily="34" charset="-120"/>
              </a:rPr>
              <a:t>67 %</a:t>
            </a:r>
            <a:endParaRPr lang="en-US" sz="2800" dirty="0"/>
          </a:p>
        </p:txBody>
      </p:sp>
      <p:sp>
        <p:nvSpPr>
          <p:cNvPr id="17" name="Text 15"/>
          <p:cNvSpPr txBox="1"/>
          <p:nvPr/>
        </p:nvSpPr>
        <p:spPr>
          <a:xfrm>
            <a:off x="6894576" y="3364992"/>
            <a:ext cx="1572768" cy="640080"/>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menos código en un caso</a:t>
            </a:r>
            <a:endParaRPr lang="en-US" sz="1050" dirty="0"/>
          </a:p>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de migración documentado</a:t>
            </a:r>
            <a:endParaRPr lang="en-US" sz="1050" dirty="0"/>
          </a:p>
        </p:txBody>
      </p:sp>
      <p:sp>
        <p:nvSpPr>
          <p:cNvPr id="18" name="Text 16"/>
          <p:cNvSpPr txBox="1"/>
          <p:nvPr/>
        </p:nvSpPr>
        <p:spPr>
          <a:xfrm>
            <a:off x="502920" y="4224528"/>
            <a:ext cx="8138160" cy="365760"/>
          </a:xfrm>
          <a:prstGeom prst="rect">
            <a:avLst/>
          </a:prstGeom>
          <a:noFill/>
          <a:ln/>
        </p:spPr>
        <p:txBody>
          <a:bodyPr wrap="square" lIns="0" tIns="0" rIns="0" bIns="0" rtlCol="0" anchor="ctr"/>
          <a:lstStyle/>
          <a:p>
            <a:pPr marL="0" indent="0">
              <a:buNone/>
            </a:pPr>
            <a:r>
              <a:rPr lang="en-US" sz="1100" i="1" dirty="0">
                <a:solidFill>
                  <a:srgbClr val="6B6B75"/>
                </a:solidFill>
                <a:latin typeface="Calibri" pitchFamily="34" charset="0"/>
                <a:ea typeface="Calibri" pitchFamily="34" charset="-122"/>
                <a:cs typeface="Calibri" pitchFamily="34" charset="-120"/>
              </a:rPr>
              <a:t>Versión que usamos: htmx 2.0.10. La 4.0.0 salió el 28 de agosto de 2026, pero la rama 2.x sigue siendo la recomendada hasta 2027.</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02 · QUÉ ES Y CÓMO FUNCIONA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El HTML quedó a medio terminar</a:t>
            </a:r>
            <a:endParaRPr lang="en-US" sz="3000" dirty="0"/>
          </a:p>
        </p:txBody>
      </p:sp>
      <p:sp>
        <p:nvSpPr>
          <p:cNvPr id="4" name="Text 2"/>
          <p:cNvSpPr txBox="1"/>
          <p:nvPr/>
        </p:nvSpPr>
        <p:spPr>
          <a:xfrm>
            <a:off x="0" y="0"/>
            <a:ext cx="91440" cy="91440"/>
          </a:xfrm>
          <a:prstGeom prst="rect">
            <a:avLst/>
          </a:prstGeom>
          <a:noFill/>
          <a:ln/>
        </p:spPr>
        <p:txBody>
          <a:bodyPr wrap="square" rtlCol="0" anchor="ctr"/>
          <a:lstStyle/>
          <a:p>
            <a:pPr marL="0" indent="0">
              <a:buNone/>
            </a:pPr>
            <a:endParaRPr lang="en-US" dirty="0"/>
          </a:p>
        </p:txBody>
      </p:sp>
      <p:sp>
        <p:nvSpPr>
          <p:cNvPr id="5" name="Text 3"/>
          <p:cNvSpPr txBox="1"/>
          <p:nvPr/>
        </p:nvSpPr>
        <p:spPr>
          <a:xfrm>
            <a:off x="3200400" y="1389888"/>
            <a:ext cx="2514600" cy="274320"/>
          </a:xfrm>
          <a:prstGeom prst="rect">
            <a:avLst/>
          </a:prstGeom>
          <a:noFill/>
          <a:ln/>
        </p:spPr>
        <p:txBody>
          <a:bodyPr wrap="square" lIns="0" tIns="0" rIns="0" bIns="0" rtlCol="0" anchor="ctr"/>
          <a:lstStyle/>
          <a:p>
            <a:pPr marL="0" indent="0">
              <a:buNone/>
            </a:pPr>
            <a:r>
              <a:rPr lang="en-US" sz="1300" b="1" dirty="0">
                <a:solidFill>
                  <a:srgbClr val="2F3C7E"/>
                </a:solidFill>
                <a:latin typeface="Cambria" pitchFamily="34" charset="0"/>
                <a:ea typeface="Cambria" pitchFamily="34" charset="-122"/>
                <a:cs typeface="Cambria" pitchFamily="34" charset="-120"/>
              </a:rPr>
              <a:t>HTML nativo</a:t>
            </a:r>
            <a:endParaRPr lang="en-US" sz="1300" dirty="0"/>
          </a:p>
        </p:txBody>
      </p:sp>
      <p:sp>
        <p:nvSpPr>
          <p:cNvPr id="6" name="Text 4"/>
          <p:cNvSpPr txBox="1"/>
          <p:nvPr/>
        </p:nvSpPr>
        <p:spPr>
          <a:xfrm>
            <a:off x="5897880" y="1389888"/>
            <a:ext cx="2743200" cy="274320"/>
          </a:xfrm>
          <a:prstGeom prst="rect">
            <a:avLst/>
          </a:prstGeom>
          <a:noFill/>
          <a:ln/>
        </p:spPr>
        <p:txBody>
          <a:bodyPr wrap="square" lIns="0" tIns="0" rIns="0" bIns="0" rtlCol="0" anchor="ctr"/>
          <a:lstStyle/>
          <a:p>
            <a:pPr marL="0" indent="0">
              <a:buNone/>
            </a:pPr>
            <a:r>
              <a:rPr lang="en-US" sz="1300" b="1" dirty="0">
                <a:solidFill>
                  <a:srgbClr val="990011"/>
                </a:solidFill>
                <a:latin typeface="Cambria" pitchFamily="34" charset="0"/>
                <a:ea typeface="Cambria" pitchFamily="34" charset="-122"/>
                <a:cs typeface="Cambria" pitchFamily="34" charset="-120"/>
              </a:rPr>
              <a:t>Con HTMX</a:t>
            </a:r>
            <a:endParaRPr lang="en-US" sz="1300" dirty="0"/>
          </a:p>
        </p:txBody>
      </p:sp>
      <p:sp>
        <p:nvSpPr>
          <p:cNvPr id="7" name="Shape 5"/>
          <p:cNvSpPr/>
          <p:nvPr/>
        </p:nvSpPr>
        <p:spPr>
          <a:xfrm>
            <a:off x="502920" y="1755648"/>
            <a:ext cx="8138160" cy="566928"/>
          </a:xfrm>
          <a:prstGeom prst="roundRect">
            <a:avLst>
              <a:gd name="adj" fmla="val 9677"/>
            </a:avLst>
          </a:prstGeom>
          <a:solidFill>
            <a:srgbClr val="FFFFFF"/>
          </a:solidFill>
          <a:ln w="12700">
            <a:solidFill>
              <a:srgbClr val="E2DCDB"/>
            </a:solidFill>
            <a:prstDash val="solid"/>
          </a:ln>
        </p:spPr>
        <p:txBody>
          <a:bodyPr/>
          <a:lstStyle/>
          <a:p>
            <a:endParaRPr lang="es-ES"/>
          </a:p>
        </p:txBody>
      </p:sp>
      <p:sp>
        <p:nvSpPr>
          <p:cNvPr id="8" name="Text 6"/>
          <p:cNvSpPr txBox="1"/>
          <p:nvPr/>
        </p:nvSpPr>
        <p:spPr>
          <a:xfrm>
            <a:off x="685800" y="1892808"/>
            <a:ext cx="2377440" cy="292608"/>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¿Qué puede pedir?</a:t>
            </a:r>
            <a:endParaRPr lang="en-US" sz="1250" dirty="0"/>
          </a:p>
        </p:txBody>
      </p:sp>
      <p:sp>
        <p:nvSpPr>
          <p:cNvPr id="9" name="Text 7"/>
          <p:cNvSpPr txBox="1"/>
          <p:nvPr/>
        </p:nvSpPr>
        <p:spPr>
          <a:xfrm>
            <a:off x="3200400" y="1892808"/>
            <a:ext cx="2560320" cy="292608"/>
          </a:xfrm>
          <a:prstGeom prst="rect">
            <a:avLst/>
          </a:prstGeom>
          <a:noFill/>
          <a:ln/>
        </p:spPr>
        <p:txBody>
          <a:bodyPr wrap="square" lIns="0" tIns="0" rIns="0" bIns="0" rtlCol="0" anchor="ctr"/>
          <a:lstStyle/>
          <a:p>
            <a:pPr marL="0" indent="0">
              <a:buNone/>
            </a:pPr>
            <a:r>
              <a:rPr lang="en-US" sz="1200" dirty="0">
                <a:solidFill>
                  <a:srgbClr val="6B6B75"/>
                </a:solidFill>
                <a:latin typeface="Calibri" pitchFamily="34" charset="0"/>
                <a:ea typeface="Calibri" pitchFamily="34" charset="-122"/>
                <a:cs typeface="Calibri" pitchFamily="34" charset="-120"/>
              </a:rPr>
              <a:t>Solo &lt;a&gt; y &lt;form&gt;</a:t>
            </a:r>
            <a:endParaRPr lang="en-US" sz="1200" dirty="0"/>
          </a:p>
        </p:txBody>
      </p:sp>
      <p:sp>
        <p:nvSpPr>
          <p:cNvPr id="10" name="Text 8"/>
          <p:cNvSpPr txBox="1"/>
          <p:nvPr/>
        </p:nvSpPr>
        <p:spPr>
          <a:xfrm>
            <a:off x="5897880" y="1892808"/>
            <a:ext cx="2606040" cy="292608"/>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Cualquier elemento</a:t>
            </a:r>
            <a:endParaRPr lang="en-US" sz="1200" dirty="0"/>
          </a:p>
        </p:txBody>
      </p:sp>
      <p:sp>
        <p:nvSpPr>
          <p:cNvPr id="11" name="Shape 9"/>
          <p:cNvSpPr/>
          <p:nvPr/>
        </p:nvSpPr>
        <p:spPr>
          <a:xfrm>
            <a:off x="502920" y="2414016"/>
            <a:ext cx="8138160" cy="566928"/>
          </a:xfrm>
          <a:prstGeom prst="roundRect">
            <a:avLst>
              <a:gd name="adj" fmla="val 9677"/>
            </a:avLst>
          </a:prstGeom>
          <a:solidFill>
            <a:srgbClr val="F4EFEE"/>
          </a:solidFill>
          <a:ln w="12700">
            <a:solidFill>
              <a:srgbClr val="E2DCDB"/>
            </a:solidFill>
            <a:prstDash val="solid"/>
          </a:ln>
        </p:spPr>
        <p:txBody>
          <a:bodyPr/>
          <a:lstStyle/>
          <a:p>
            <a:endParaRPr lang="es-ES"/>
          </a:p>
        </p:txBody>
      </p:sp>
      <p:sp>
        <p:nvSpPr>
          <p:cNvPr id="12" name="Text 10"/>
          <p:cNvSpPr txBox="1"/>
          <p:nvPr/>
        </p:nvSpPr>
        <p:spPr>
          <a:xfrm>
            <a:off x="685800" y="2551176"/>
            <a:ext cx="2377440" cy="292608"/>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¿Cuándo?</a:t>
            </a:r>
            <a:endParaRPr lang="en-US" sz="1250" dirty="0"/>
          </a:p>
        </p:txBody>
      </p:sp>
      <p:sp>
        <p:nvSpPr>
          <p:cNvPr id="13" name="Text 11"/>
          <p:cNvSpPr txBox="1"/>
          <p:nvPr/>
        </p:nvSpPr>
        <p:spPr>
          <a:xfrm>
            <a:off x="3200400" y="2551176"/>
            <a:ext cx="2560320" cy="292608"/>
          </a:xfrm>
          <a:prstGeom prst="rect">
            <a:avLst/>
          </a:prstGeom>
          <a:noFill/>
          <a:ln/>
        </p:spPr>
        <p:txBody>
          <a:bodyPr wrap="square" lIns="0" tIns="0" rIns="0" bIns="0" rtlCol="0" anchor="ctr"/>
          <a:lstStyle/>
          <a:p>
            <a:pPr marL="0" indent="0">
              <a:buNone/>
            </a:pPr>
            <a:r>
              <a:rPr lang="en-US" sz="1200" dirty="0">
                <a:solidFill>
                  <a:srgbClr val="6B6B75"/>
                </a:solidFill>
                <a:latin typeface="Calibri" pitchFamily="34" charset="0"/>
                <a:ea typeface="Calibri" pitchFamily="34" charset="-122"/>
                <a:cs typeface="Calibri" pitchFamily="34" charset="-120"/>
              </a:rPr>
              <a:t>Solo clic y envío</a:t>
            </a:r>
            <a:endParaRPr lang="en-US" sz="1200" dirty="0"/>
          </a:p>
        </p:txBody>
      </p:sp>
      <p:sp>
        <p:nvSpPr>
          <p:cNvPr id="14" name="Text 12"/>
          <p:cNvSpPr txBox="1"/>
          <p:nvPr/>
        </p:nvSpPr>
        <p:spPr>
          <a:xfrm>
            <a:off x="5897880" y="2551176"/>
            <a:ext cx="2606040" cy="292608"/>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Cualquier evento del DOM</a:t>
            </a:r>
            <a:endParaRPr lang="en-US" sz="1200" dirty="0"/>
          </a:p>
        </p:txBody>
      </p:sp>
      <p:sp>
        <p:nvSpPr>
          <p:cNvPr id="15" name="Shape 13"/>
          <p:cNvSpPr/>
          <p:nvPr/>
        </p:nvSpPr>
        <p:spPr>
          <a:xfrm>
            <a:off x="502920" y="3072384"/>
            <a:ext cx="8138160" cy="566928"/>
          </a:xfrm>
          <a:prstGeom prst="roundRect">
            <a:avLst>
              <a:gd name="adj" fmla="val 9677"/>
            </a:avLst>
          </a:prstGeom>
          <a:solidFill>
            <a:srgbClr val="FFFFFF"/>
          </a:solidFill>
          <a:ln w="12700">
            <a:solidFill>
              <a:srgbClr val="E2DCDB"/>
            </a:solidFill>
            <a:prstDash val="solid"/>
          </a:ln>
        </p:spPr>
        <p:txBody>
          <a:bodyPr/>
          <a:lstStyle/>
          <a:p>
            <a:endParaRPr lang="es-ES"/>
          </a:p>
        </p:txBody>
      </p:sp>
      <p:sp>
        <p:nvSpPr>
          <p:cNvPr id="16" name="Text 14"/>
          <p:cNvSpPr txBox="1"/>
          <p:nvPr/>
        </p:nvSpPr>
        <p:spPr>
          <a:xfrm>
            <a:off x="685800" y="3209544"/>
            <a:ext cx="2377440" cy="292608"/>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¿Con qué método?</a:t>
            </a:r>
            <a:endParaRPr lang="en-US" sz="1250" dirty="0"/>
          </a:p>
        </p:txBody>
      </p:sp>
      <p:sp>
        <p:nvSpPr>
          <p:cNvPr id="17" name="Text 15"/>
          <p:cNvSpPr txBox="1"/>
          <p:nvPr/>
        </p:nvSpPr>
        <p:spPr>
          <a:xfrm>
            <a:off x="3200400" y="3209544"/>
            <a:ext cx="2560320" cy="292608"/>
          </a:xfrm>
          <a:prstGeom prst="rect">
            <a:avLst/>
          </a:prstGeom>
          <a:noFill/>
          <a:ln/>
        </p:spPr>
        <p:txBody>
          <a:bodyPr wrap="square" lIns="0" tIns="0" rIns="0" bIns="0" rtlCol="0" anchor="ctr"/>
          <a:lstStyle/>
          <a:p>
            <a:pPr marL="0" indent="0">
              <a:buNone/>
            </a:pPr>
            <a:r>
              <a:rPr lang="en-US" sz="1200" dirty="0">
                <a:solidFill>
                  <a:srgbClr val="6B6B75"/>
                </a:solidFill>
                <a:latin typeface="Calibri" pitchFamily="34" charset="0"/>
                <a:ea typeface="Calibri" pitchFamily="34" charset="-122"/>
                <a:cs typeface="Calibri" pitchFamily="34" charset="-120"/>
              </a:rPr>
              <a:t>Solo GET y POST</a:t>
            </a:r>
            <a:endParaRPr lang="en-US" sz="1200" dirty="0"/>
          </a:p>
        </p:txBody>
      </p:sp>
      <p:sp>
        <p:nvSpPr>
          <p:cNvPr id="18" name="Text 16"/>
          <p:cNvSpPr txBox="1"/>
          <p:nvPr/>
        </p:nvSpPr>
        <p:spPr>
          <a:xfrm>
            <a:off x="5897880" y="3209544"/>
            <a:ext cx="2606040" cy="292608"/>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GET, POST, PUT, PATCH, DELETE</a:t>
            </a:r>
            <a:endParaRPr lang="en-US" sz="1200" dirty="0"/>
          </a:p>
        </p:txBody>
      </p:sp>
      <p:sp>
        <p:nvSpPr>
          <p:cNvPr id="19" name="Shape 17"/>
          <p:cNvSpPr/>
          <p:nvPr/>
        </p:nvSpPr>
        <p:spPr>
          <a:xfrm>
            <a:off x="502920" y="3730752"/>
            <a:ext cx="8138160" cy="566928"/>
          </a:xfrm>
          <a:prstGeom prst="roundRect">
            <a:avLst>
              <a:gd name="adj" fmla="val 9677"/>
            </a:avLst>
          </a:prstGeom>
          <a:solidFill>
            <a:srgbClr val="F4EFEE"/>
          </a:solidFill>
          <a:ln w="12700">
            <a:solidFill>
              <a:srgbClr val="E2DCDB"/>
            </a:solidFill>
            <a:prstDash val="solid"/>
          </a:ln>
        </p:spPr>
        <p:txBody>
          <a:bodyPr/>
          <a:lstStyle/>
          <a:p>
            <a:endParaRPr lang="es-ES"/>
          </a:p>
        </p:txBody>
      </p:sp>
      <p:sp>
        <p:nvSpPr>
          <p:cNvPr id="20" name="Text 18"/>
          <p:cNvSpPr txBox="1"/>
          <p:nvPr/>
        </p:nvSpPr>
        <p:spPr>
          <a:xfrm>
            <a:off x="685800" y="3867912"/>
            <a:ext cx="2377440" cy="292608"/>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¿Qué reemplaza?</a:t>
            </a:r>
            <a:endParaRPr lang="en-US" sz="1250" dirty="0"/>
          </a:p>
        </p:txBody>
      </p:sp>
      <p:sp>
        <p:nvSpPr>
          <p:cNvPr id="21" name="Text 19"/>
          <p:cNvSpPr txBox="1"/>
          <p:nvPr/>
        </p:nvSpPr>
        <p:spPr>
          <a:xfrm>
            <a:off x="3200400" y="3867912"/>
            <a:ext cx="2560320" cy="292608"/>
          </a:xfrm>
          <a:prstGeom prst="rect">
            <a:avLst/>
          </a:prstGeom>
          <a:noFill/>
          <a:ln/>
        </p:spPr>
        <p:txBody>
          <a:bodyPr wrap="square" lIns="0" tIns="0" rIns="0" bIns="0" rtlCol="0" anchor="ctr"/>
          <a:lstStyle/>
          <a:p>
            <a:pPr marL="0" indent="0">
              <a:buNone/>
            </a:pPr>
            <a:r>
              <a:rPr lang="en-US" sz="1200" dirty="0">
                <a:solidFill>
                  <a:srgbClr val="6B6B75"/>
                </a:solidFill>
                <a:latin typeface="Calibri" pitchFamily="34" charset="0"/>
                <a:ea typeface="Calibri" pitchFamily="34" charset="-122"/>
                <a:cs typeface="Calibri" pitchFamily="34" charset="-120"/>
              </a:rPr>
              <a:t>La página completa</a:t>
            </a:r>
            <a:endParaRPr lang="en-US" sz="1200" dirty="0"/>
          </a:p>
        </p:txBody>
      </p:sp>
      <p:sp>
        <p:nvSpPr>
          <p:cNvPr id="22" name="Text 20"/>
          <p:cNvSpPr txBox="1"/>
          <p:nvPr/>
        </p:nvSpPr>
        <p:spPr>
          <a:xfrm>
            <a:off x="5897880" y="3867912"/>
            <a:ext cx="2606040" cy="292608"/>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Cualquier fragmento</a:t>
            </a:r>
            <a:endParaRPr lang="en-US" sz="1200" dirty="0"/>
          </a:p>
        </p:txBody>
      </p:sp>
      <p:sp>
        <p:nvSpPr>
          <p:cNvPr id="23" name="Text 21"/>
          <p:cNvSpPr txBox="1"/>
          <p:nvPr/>
        </p:nvSpPr>
        <p:spPr>
          <a:xfrm>
            <a:off x="502920" y="4462272"/>
            <a:ext cx="8138160" cy="320040"/>
          </a:xfrm>
          <a:prstGeom prst="rect">
            <a:avLst/>
          </a:prstGeom>
          <a:noFill/>
          <a:ln/>
        </p:spPr>
        <p:txBody>
          <a:bodyPr wrap="square" lIns="0" tIns="0" rIns="0" bIns="0" rtlCol="0" anchor="ctr"/>
          <a:lstStyle/>
          <a:p>
            <a:pPr marL="0" indent="0">
              <a:buNone/>
            </a:pPr>
            <a:r>
              <a:rPr lang="en-US" sz="1200" i="1" dirty="0">
                <a:solidFill>
                  <a:srgbClr val="6B6B75"/>
                </a:solidFill>
                <a:latin typeface="Calibri" pitchFamily="34" charset="0"/>
                <a:ea typeface="Calibri" pitchFamily="34" charset="-122"/>
                <a:cs typeface="Calibri" pitchFamily="34" charset="-120"/>
              </a:rPr>
              <a:t>HTMX no inventa un modelo nuevo: quita restricciones arbitrarias del que ya teníamos.</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02 · QUÉ ES Y CÓMO FUNCIONA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Anatomía de una interacción completa</a:t>
            </a:r>
            <a:endParaRPr lang="en-US" sz="3000" dirty="0"/>
          </a:p>
        </p:txBody>
      </p:sp>
      <p:sp>
        <p:nvSpPr>
          <p:cNvPr id="4" name="Shape 2"/>
          <p:cNvSpPr/>
          <p:nvPr/>
        </p:nvSpPr>
        <p:spPr>
          <a:xfrm>
            <a:off x="502920" y="1353312"/>
            <a:ext cx="8138160" cy="914400"/>
          </a:xfrm>
          <a:prstGeom prst="roundRect">
            <a:avLst>
              <a:gd name="adj" fmla="val 6000"/>
            </a:avLst>
          </a:prstGeom>
          <a:solidFill>
            <a:srgbClr val="F4EFEE"/>
          </a:solidFill>
          <a:ln w="12700">
            <a:solidFill>
              <a:srgbClr val="EBD7D6"/>
            </a:solidFill>
            <a:prstDash val="solid"/>
          </a:ln>
        </p:spPr>
        <p:txBody>
          <a:bodyPr/>
          <a:lstStyle/>
          <a:p>
            <a:endParaRPr lang="es-ES"/>
          </a:p>
        </p:txBody>
      </p:sp>
      <p:sp>
        <p:nvSpPr>
          <p:cNvPr id="5" name="Text 3"/>
          <p:cNvSpPr txBox="1"/>
          <p:nvPr/>
        </p:nvSpPr>
        <p:spPr>
          <a:xfrm>
            <a:off x="777240" y="1572768"/>
            <a:ext cx="7589520" cy="548640"/>
          </a:xfrm>
          <a:prstGeom prst="rect">
            <a:avLst/>
          </a:prstGeom>
          <a:noFill/>
          <a:ln/>
        </p:spPr>
        <p:txBody>
          <a:bodyPr wrap="square" lIns="0" tIns="0" rIns="0" bIns="0" rtlCol="0" anchor="t"/>
          <a:lstStyle/>
          <a:p>
            <a:pPr marL="0" indent="0">
              <a:lnSpc>
                <a:spcPct val="120000"/>
              </a:lnSpc>
              <a:buNone/>
            </a:pPr>
            <a:r>
              <a:rPr lang="en-US" sz="1300" dirty="0">
                <a:solidFill>
                  <a:srgbClr val="6B6B75"/>
                </a:solidFill>
                <a:latin typeface="Courier New" pitchFamily="34" charset="0"/>
                <a:ea typeface="Courier New" pitchFamily="34" charset="-122"/>
                <a:cs typeface="Courier New" pitchFamily="34" charset="-120"/>
              </a:rPr>
              <a:t>&lt;form </a:t>
            </a:r>
            <a:r>
              <a:rPr lang="en-US" sz="1300" b="1" dirty="0">
                <a:solidFill>
                  <a:srgbClr val="990011"/>
                </a:solidFill>
                <a:latin typeface="Courier New" pitchFamily="34" charset="0"/>
                <a:ea typeface="Courier New" pitchFamily="34" charset="-122"/>
                <a:cs typeface="Courier New" pitchFamily="34" charset="-120"/>
              </a:rPr>
              <a:t>hx-post="/tasks" </a:t>
            </a:r>
            <a:r>
              <a:rPr lang="en-US" sz="1300" b="1" dirty="0">
                <a:solidFill>
                  <a:srgbClr val="2F3C7E"/>
                </a:solidFill>
                <a:latin typeface="Courier New" pitchFamily="34" charset="0"/>
                <a:ea typeface="Courier New" pitchFamily="34" charset="-122"/>
                <a:cs typeface="Courier New" pitchFamily="34" charset="-120"/>
              </a:rPr>
              <a:t>hx-trigger="submit" </a:t>
            </a:r>
            <a:r>
              <a:rPr lang="en-US" sz="1300" b="1" dirty="0">
                <a:solidFill>
                  <a:srgbClr val="990011"/>
                </a:solidFill>
                <a:latin typeface="Courier New" pitchFamily="34" charset="0"/>
                <a:ea typeface="Courier New" pitchFamily="34" charset="-122"/>
                <a:cs typeface="Courier New" pitchFamily="34" charset="-120"/>
              </a:rPr>
              <a:t>hx-target="#task-list" </a:t>
            </a:r>
            <a:r>
              <a:rPr lang="en-US" sz="1300" b="1" dirty="0">
                <a:solidFill>
                  <a:srgbClr val="2F3C7E"/>
                </a:solidFill>
                <a:latin typeface="Courier New" pitchFamily="34" charset="0"/>
                <a:ea typeface="Courier New" pitchFamily="34" charset="-122"/>
                <a:cs typeface="Courier New" pitchFamily="34" charset="-120"/>
              </a:rPr>
              <a:t>hx-swap="beforeend"</a:t>
            </a:r>
            <a:r>
              <a:rPr lang="en-US" sz="1300" dirty="0">
                <a:solidFill>
                  <a:srgbClr val="6B6B75"/>
                </a:solidFill>
                <a:latin typeface="Courier New" pitchFamily="34" charset="0"/>
                <a:ea typeface="Courier New" pitchFamily="34" charset="-122"/>
                <a:cs typeface="Courier New" pitchFamily="34" charset="-120"/>
              </a:rPr>
              <a:t>&gt;</a:t>
            </a:r>
            <a:endParaRPr lang="en-US" sz="1300" dirty="0"/>
          </a:p>
        </p:txBody>
      </p:sp>
      <p:sp>
        <p:nvSpPr>
          <p:cNvPr id="6" name="Shape 4"/>
          <p:cNvSpPr/>
          <p:nvPr/>
        </p:nvSpPr>
        <p:spPr>
          <a:xfrm>
            <a:off x="502920" y="2450592"/>
            <a:ext cx="1874520" cy="1691640"/>
          </a:xfrm>
          <a:prstGeom prst="roundRect">
            <a:avLst>
              <a:gd name="adj" fmla="val 3243"/>
            </a:avLst>
          </a:prstGeom>
          <a:solidFill>
            <a:srgbClr val="FFFFFF"/>
          </a:solidFill>
          <a:ln w="12700">
            <a:solidFill>
              <a:srgbClr val="E2DCDB"/>
            </a:solidFill>
            <a:prstDash val="solid"/>
          </a:ln>
        </p:spPr>
        <p:txBody>
          <a:bodyPr/>
          <a:lstStyle/>
          <a:p>
            <a:endParaRPr lang="es-ES"/>
          </a:p>
        </p:txBody>
      </p:sp>
      <p:sp>
        <p:nvSpPr>
          <p:cNvPr id="7" name="Text 5"/>
          <p:cNvSpPr txBox="1"/>
          <p:nvPr/>
        </p:nvSpPr>
        <p:spPr>
          <a:xfrm>
            <a:off x="667512" y="2596896"/>
            <a:ext cx="1554480" cy="201168"/>
          </a:xfrm>
          <a:prstGeom prst="rect">
            <a:avLst/>
          </a:prstGeom>
          <a:noFill/>
          <a:ln/>
        </p:spPr>
        <p:txBody>
          <a:bodyPr wrap="square" lIns="0" tIns="0" rIns="0" bIns="0" rtlCol="0" anchor="ctr"/>
          <a:lstStyle/>
          <a:p>
            <a:pPr marL="0" indent="0">
              <a:buNone/>
            </a:pPr>
            <a:r>
              <a:rPr lang="en-US" sz="850" b="1" kern="0" spc="150" dirty="0">
                <a:solidFill>
                  <a:srgbClr val="6B6B75"/>
                </a:solidFill>
                <a:latin typeface="Calibri" pitchFamily="34" charset="0"/>
                <a:ea typeface="Calibri" pitchFamily="34" charset="-122"/>
                <a:cs typeface="Calibri" pitchFamily="34" charset="-120"/>
              </a:rPr>
              <a:t>QUÉ PETICIÓN</a:t>
            </a:r>
            <a:endParaRPr lang="en-US" sz="850" dirty="0"/>
          </a:p>
        </p:txBody>
      </p:sp>
      <p:sp>
        <p:nvSpPr>
          <p:cNvPr id="8" name="Text 6"/>
          <p:cNvSpPr txBox="1"/>
          <p:nvPr/>
        </p:nvSpPr>
        <p:spPr>
          <a:xfrm>
            <a:off x="667512" y="2798064"/>
            <a:ext cx="1572768" cy="292608"/>
          </a:xfrm>
          <a:prstGeom prst="rect">
            <a:avLst/>
          </a:prstGeom>
          <a:noFill/>
          <a:ln/>
        </p:spPr>
        <p:txBody>
          <a:bodyPr wrap="square" lIns="0" tIns="0" rIns="0" bIns="0" rtlCol="0" anchor="ctr"/>
          <a:lstStyle/>
          <a:p>
            <a:pPr marL="0" indent="0">
              <a:buNone/>
            </a:pPr>
            <a:r>
              <a:rPr lang="en-US" sz="1400" b="1" dirty="0">
                <a:solidFill>
                  <a:srgbClr val="990011"/>
                </a:solidFill>
                <a:latin typeface="Courier New" pitchFamily="34" charset="0"/>
                <a:ea typeface="Courier New" pitchFamily="34" charset="-122"/>
                <a:cs typeface="Courier New" pitchFamily="34" charset="-120"/>
              </a:rPr>
              <a:t>hx-post</a:t>
            </a:r>
            <a:endParaRPr lang="en-US" sz="1400" dirty="0"/>
          </a:p>
        </p:txBody>
      </p:sp>
      <p:sp>
        <p:nvSpPr>
          <p:cNvPr id="9" name="Text 7"/>
          <p:cNvSpPr txBox="1"/>
          <p:nvPr/>
        </p:nvSpPr>
        <p:spPr>
          <a:xfrm>
            <a:off x="667512" y="3145536"/>
            <a:ext cx="1572768" cy="89611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El verbo HTTP y la ruta. Aquí cambia el método a POST.</a:t>
            </a:r>
            <a:endParaRPr lang="en-US" sz="1050" dirty="0"/>
          </a:p>
        </p:txBody>
      </p:sp>
      <p:sp>
        <p:nvSpPr>
          <p:cNvPr id="10" name="Shape 8"/>
          <p:cNvSpPr/>
          <p:nvPr/>
        </p:nvSpPr>
        <p:spPr>
          <a:xfrm>
            <a:off x="2578608" y="2450592"/>
            <a:ext cx="1874520" cy="1691640"/>
          </a:xfrm>
          <a:prstGeom prst="roundRect">
            <a:avLst>
              <a:gd name="adj" fmla="val 3243"/>
            </a:avLst>
          </a:prstGeom>
          <a:solidFill>
            <a:srgbClr val="FFFFFF"/>
          </a:solidFill>
          <a:ln w="12700">
            <a:solidFill>
              <a:srgbClr val="E2DCDB"/>
            </a:solidFill>
            <a:prstDash val="solid"/>
          </a:ln>
        </p:spPr>
        <p:txBody>
          <a:bodyPr/>
          <a:lstStyle/>
          <a:p>
            <a:endParaRPr lang="es-ES"/>
          </a:p>
        </p:txBody>
      </p:sp>
      <p:sp>
        <p:nvSpPr>
          <p:cNvPr id="11" name="Text 9"/>
          <p:cNvSpPr txBox="1"/>
          <p:nvPr/>
        </p:nvSpPr>
        <p:spPr>
          <a:xfrm>
            <a:off x="2743200" y="2596896"/>
            <a:ext cx="1554480" cy="201168"/>
          </a:xfrm>
          <a:prstGeom prst="rect">
            <a:avLst/>
          </a:prstGeom>
          <a:noFill/>
          <a:ln/>
        </p:spPr>
        <p:txBody>
          <a:bodyPr wrap="square" lIns="0" tIns="0" rIns="0" bIns="0" rtlCol="0" anchor="ctr"/>
          <a:lstStyle/>
          <a:p>
            <a:pPr marL="0" indent="0">
              <a:buNone/>
            </a:pPr>
            <a:r>
              <a:rPr lang="en-US" sz="850" b="1" kern="0" spc="150" dirty="0">
                <a:solidFill>
                  <a:srgbClr val="6B6B75"/>
                </a:solidFill>
                <a:latin typeface="Calibri" pitchFamily="34" charset="0"/>
                <a:ea typeface="Calibri" pitchFamily="34" charset="-122"/>
                <a:cs typeface="Calibri" pitchFamily="34" charset="-120"/>
              </a:rPr>
              <a:t>CUÁNDO</a:t>
            </a:r>
            <a:endParaRPr lang="en-US" sz="850" dirty="0"/>
          </a:p>
        </p:txBody>
      </p:sp>
      <p:sp>
        <p:nvSpPr>
          <p:cNvPr id="12" name="Text 10"/>
          <p:cNvSpPr txBox="1"/>
          <p:nvPr/>
        </p:nvSpPr>
        <p:spPr>
          <a:xfrm>
            <a:off x="2743200" y="2798064"/>
            <a:ext cx="1572768" cy="292608"/>
          </a:xfrm>
          <a:prstGeom prst="rect">
            <a:avLst/>
          </a:prstGeom>
          <a:noFill/>
          <a:ln/>
        </p:spPr>
        <p:txBody>
          <a:bodyPr wrap="square" lIns="0" tIns="0" rIns="0" bIns="0" rtlCol="0" anchor="ctr"/>
          <a:lstStyle/>
          <a:p>
            <a:pPr marL="0" indent="0">
              <a:buNone/>
            </a:pPr>
            <a:r>
              <a:rPr lang="en-US" sz="1400" b="1" dirty="0">
                <a:solidFill>
                  <a:srgbClr val="2F3C7E"/>
                </a:solidFill>
                <a:latin typeface="Courier New" pitchFamily="34" charset="0"/>
                <a:ea typeface="Courier New" pitchFamily="34" charset="-122"/>
                <a:cs typeface="Courier New" pitchFamily="34" charset="-120"/>
              </a:rPr>
              <a:t>hx-trigger</a:t>
            </a:r>
            <a:endParaRPr lang="en-US" sz="1400" dirty="0"/>
          </a:p>
        </p:txBody>
      </p:sp>
      <p:sp>
        <p:nvSpPr>
          <p:cNvPr id="13" name="Text 11"/>
          <p:cNvSpPr txBox="1"/>
          <p:nvPr/>
        </p:nvSpPr>
        <p:spPr>
          <a:xfrm>
            <a:off x="2743200" y="3145536"/>
            <a:ext cx="1572768" cy="89611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Qué evento la dispara. Admite delay, changed, every, revealed.</a:t>
            </a:r>
            <a:endParaRPr lang="en-US" sz="1050" dirty="0"/>
          </a:p>
        </p:txBody>
      </p:sp>
      <p:sp>
        <p:nvSpPr>
          <p:cNvPr id="14" name="Shape 12"/>
          <p:cNvSpPr/>
          <p:nvPr/>
        </p:nvSpPr>
        <p:spPr>
          <a:xfrm>
            <a:off x="4654296" y="2450592"/>
            <a:ext cx="1874520" cy="1691640"/>
          </a:xfrm>
          <a:prstGeom prst="roundRect">
            <a:avLst>
              <a:gd name="adj" fmla="val 3243"/>
            </a:avLst>
          </a:prstGeom>
          <a:solidFill>
            <a:srgbClr val="FFFFFF"/>
          </a:solidFill>
          <a:ln w="12700">
            <a:solidFill>
              <a:srgbClr val="E2DCDB"/>
            </a:solidFill>
            <a:prstDash val="solid"/>
          </a:ln>
        </p:spPr>
        <p:txBody>
          <a:bodyPr/>
          <a:lstStyle/>
          <a:p>
            <a:endParaRPr lang="es-ES"/>
          </a:p>
        </p:txBody>
      </p:sp>
      <p:sp>
        <p:nvSpPr>
          <p:cNvPr id="15" name="Text 13"/>
          <p:cNvSpPr txBox="1"/>
          <p:nvPr/>
        </p:nvSpPr>
        <p:spPr>
          <a:xfrm>
            <a:off x="4818888" y="2596896"/>
            <a:ext cx="1554480" cy="201168"/>
          </a:xfrm>
          <a:prstGeom prst="rect">
            <a:avLst/>
          </a:prstGeom>
          <a:noFill/>
          <a:ln/>
        </p:spPr>
        <p:txBody>
          <a:bodyPr wrap="square" lIns="0" tIns="0" rIns="0" bIns="0" rtlCol="0" anchor="ctr"/>
          <a:lstStyle/>
          <a:p>
            <a:pPr marL="0" indent="0">
              <a:buNone/>
            </a:pPr>
            <a:r>
              <a:rPr lang="en-US" sz="850" b="1" kern="0" spc="150" dirty="0">
                <a:solidFill>
                  <a:srgbClr val="6B6B75"/>
                </a:solidFill>
                <a:latin typeface="Calibri" pitchFamily="34" charset="0"/>
                <a:ea typeface="Calibri" pitchFamily="34" charset="-122"/>
                <a:cs typeface="Calibri" pitchFamily="34" charset="-120"/>
              </a:rPr>
              <a:t>DÓNDE</a:t>
            </a:r>
            <a:endParaRPr lang="en-US" sz="850" dirty="0"/>
          </a:p>
        </p:txBody>
      </p:sp>
      <p:sp>
        <p:nvSpPr>
          <p:cNvPr id="16" name="Text 14"/>
          <p:cNvSpPr txBox="1"/>
          <p:nvPr/>
        </p:nvSpPr>
        <p:spPr>
          <a:xfrm>
            <a:off x="4818888" y="2798064"/>
            <a:ext cx="1572768" cy="292608"/>
          </a:xfrm>
          <a:prstGeom prst="rect">
            <a:avLst/>
          </a:prstGeom>
          <a:noFill/>
          <a:ln/>
        </p:spPr>
        <p:txBody>
          <a:bodyPr wrap="square" lIns="0" tIns="0" rIns="0" bIns="0" rtlCol="0" anchor="ctr"/>
          <a:lstStyle/>
          <a:p>
            <a:pPr marL="0" indent="0">
              <a:buNone/>
            </a:pPr>
            <a:r>
              <a:rPr lang="en-US" sz="1400" b="1" dirty="0">
                <a:solidFill>
                  <a:srgbClr val="990011"/>
                </a:solidFill>
                <a:latin typeface="Courier New" pitchFamily="34" charset="0"/>
                <a:ea typeface="Courier New" pitchFamily="34" charset="-122"/>
                <a:cs typeface="Courier New" pitchFamily="34" charset="-120"/>
              </a:rPr>
              <a:t>hx-target</a:t>
            </a:r>
            <a:endParaRPr lang="en-US" sz="1400" dirty="0"/>
          </a:p>
        </p:txBody>
      </p:sp>
      <p:sp>
        <p:nvSpPr>
          <p:cNvPr id="17" name="Text 15"/>
          <p:cNvSpPr txBox="1"/>
          <p:nvPr/>
        </p:nvSpPr>
        <p:spPr>
          <a:xfrm>
            <a:off x="4818888" y="3145536"/>
            <a:ext cx="1572768" cy="89611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Qué elemento recibe la respuesta. Acepta selectores CSS.</a:t>
            </a:r>
            <a:endParaRPr lang="en-US" sz="1050" dirty="0"/>
          </a:p>
        </p:txBody>
      </p:sp>
      <p:sp>
        <p:nvSpPr>
          <p:cNvPr id="18" name="Shape 16"/>
          <p:cNvSpPr/>
          <p:nvPr/>
        </p:nvSpPr>
        <p:spPr>
          <a:xfrm>
            <a:off x="6729984" y="2450592"/>
            <a:ext cx="1874520" cy="1691640"/>
          </a:xfrm>
          <a:prstGeom prst="roundRect">
            <a:avLst>
              <a:gd name="adj" fmla="val 3243"/>
            </a:avLst>
          </a:prstGeom>
          <a:solidFill>
            <a:srgbClr val="FFFFFF"/>
          </a:solidFill>
          <a:ln w="12700">
            <a:solidFill>
              <a:srgbClr val="E2DCDB"/>
            </a:solidFill>
            <a:prstDash val="solid"/>
          </a:ln>
        </p:spPr>
        <p:txBody>
          <a:bodyPr/>
          <a:lstStyle/>
          <a:p>
            <a:endParaRPr lang="es-ES"/>
          </a:p>
        </p:txBody>
      </p:sp>
      <p:sp>
        <p:nvSpPr>
          <p:cNvPr id="19" name="Text 17"/>
          <p:cNvSpPr txBox="1"/>
          <p:nvPr/>
        </p:nvSpPr>
        <p:spPr>
          <a:xfrm>
            <a:off x="6894576" y="2596896"/>
            <a:ext cx="1554480" cy="201168"/>
          </a:xfrm>
          <a:prstGeom prst="rect">
            <a:avLst/>
          </a:prstGeom>
          <a:noFill/>
          <a:ln/>
        </p:spPr>
        <p:txBody>
          <a:bodyPr wrap="square" lIns="0" tIns="0" rIns="0" bIns="0" rtlCol="0" anchor="ctr"/>
          <a:lstStyle/>
          <a:p>
            <a:pPr marL="0" indent="0">
              <a:buNone/>
            </a:pPr>
            <a:r>
              <a:rPr lang="en-US" sz="850" b="1" kern="0" spc="150" dirty="0">
                <a:solidFill>
                  <a:srgbClr val="6B6B75"/>
                </a:solidFill>
                <a:latin typeface="Calibri" pitchFamily="34" charset="0"/>
                <a:ea typeface="Calibri" pitchFamily="34" charset="-122"/>
                <a:cs typeface="Calibri" pitchFamily="34" charset="-120"/>
              </a:rPr>
              <a:t>CÓMO</a:t>
            </a:r>
            <a:endParaRPr lang="en-US" sz="850" dirty="0"/>
          </a:p>
        </p:txBody>
      </p:sp>
      <p:sp>
        <p:nvSpPr>
          <p:cNvPr id="20" name="Text 18"/>
          <p:cNvSpPr txBox="1"/>
          <p:nvPr/>
        </p:nvSpPr>
        <p:spPr>
          <a:xfrm>
            <a:off x="6894576" y="2798064"/>
            <a:ext cx="1572768" cy="292608"/>
          </a:xfrm>
          <a:prstGeom prst="rect">
            <a:avLst/>
          </a:prstGeom>
          <a:noFill/>
          <a:ln/>
        </p:spPr>
        <p:txBody>
          <a:bodyPr wrap="square" lIns="0" tIns="0" rIns="0" bIns="0" rtlCol="0" anchor="ctr"/>
          <a:lstStyle/>
          <a:p>
            <a:pPr marL="0" indent="0">
              <a:buNone/>
            </a:pPr>
            <a:r>
              <a:rPr lang="en-US" sz="1400" b="1" dirty="0">
                <a:solidFill>
                  <a:srgbClr val="2F3C7E"/>
                </a:solidFill>
                <a:latin typeface="Courier New" pitchFamily="34" charset="0"/>
                <a:ea typeface="Courier New" pitchFamily="34" charset="-122"/>
                <a:cs typeface="Courier New" pitchFamily="34" charset="-120"/>
              </a:rPr>
              <a:t>hx-swap</a:t>
            </a:r>
            <a:endParaRPr lang="en-US" sz="1400" dirty="0"/>
          </a:p>
        </p:txBody>
      </p:sp>
      <p:sp>
        <p:nvSpPr>
          <p:cNvPr id="21" name="Text 19"/>
          <p:cNvSpPr txBox="1"/>
          <p:nvPr/>
        </p:nvSpPr>
        <p:spPr>
          <a:xfrm>
            <a:off x="6894576" y="3145536"/>
            <a:ext cx="1572768" cy="89611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Cómo se inserta: innerHTML, outerHTML, beforeend, delete.</a:t>
            </a:r>
            <a:endParaRPr lang="en-US" sz="1050" dirty="0"/>
          </a:p>
        </p:txBody>
      </p:sp>
      <p:sp>
        <p:nvSpPr>
          <p:cNvPr id="22" name="Text 20"/>
          <p:cNvSpPr txBox="1"/>
          <p:nvPr/>
        </p:nvSpPr>
        <p:spPr>
          <a:xfrm>
            <a:off x="502920" y="4297680"/>
            <a:ext cx="8138160" cy="320040"/>
          </a:xfrm>
          <a:prstGeom prst="rect">
            <a:avLst/>
          </a:prstGeom>
          <a:noFill/>
          <a:ln/>
        </p:spPr>
        <p:txBody>
          <a:bodyPr wrap="square" lIns="0" tIns="0" rIns="0" bIns="0" rtlCol="0" anchor="ctr"/>
          <a:lstStyle/>
          <a:p>
            <a:pPr marL="0" indent="0">
              <a:buNone/>
            </a:pPr>
            <a:r>
              <a:rPr lang="en-US" sz="1200" i="1" dirty="0">
                <a:solidFill>
                  <a:srgbClr val="6B6B75"/>
                </a:solidFill>
                <a:latin typeface="Calibri" pitchFamily="34" charset="0"/>
                <a:ea typeface="Calibri" pitchFamily="34" charset="-122"/>
                <a:cs typeface="Calibri" pitchFamily="34" charset="-120"/>
              </a:rPr>
              <a:t>Todo el comportamiento está en la línea que lo produce. No hay que buscarlo en otro archivo.</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02 · QUÉ ES Y CÓMO FUNCIONA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Qué ocurre entre el clic y la pantalla</a:t>
            </a:r>
            <a:endParaRPr lang="en-US" sz="3000" dirty="0"/>
          </a:p>
        </p:txBody>
      </p:sp>
      <p:sp>
        <p:nvSpPr>
          <p:cNvPr id="4" name="Shape 2"/>
          <p:cNvSpPr/>
          <p:nvPr/>
        </p:nvSpPr>
        <p:spPr>
          <a:xfrm>
            <a:off x="502920" y="1417320"/>
            <a:ext cx="2560320" cy="1298448"/>
          </a:xfrm>
          <a:prstGeom prst="roundRect">
            <a:avLst>
              <a:gd name="adj" fmla="val 4225"/>
            </a:avLst>
          </a:prstGeom>
          <a:solidFill>
            <a:srgbClr val="FFFFFF"/>
          </a:solidFill>
          <a:ln w="12700">
            <a:solidFill>
              <a:srgbClr val="E2DCDB"/>
            </a:solidFill>
            <a:prstDash val="solid"/>
          </a:ln>
        </p:spPr>
        <p:txBody>
          <a:bodyPr/>
          <a:lstStyle/>
          <a:p>
            <a:endParaRPr lang="es-ES"/>
          </a:p>
        </p:txBody>
      </p:sp>
      <p:sp>
        <p:nvSpPr>
          <p:cNvPr id="5" name="Shape 3"/>
          <p:cNvSpPr/>
          <p:nvPr/>
        </p:nvSpPr>
        <p:spPr>
          <a:xfrm>
            <a:off x="667512" y="1563624"/>
            <a:ext cx="347472" cy="347472"/>
          </a:xfrm>
          <a:prstGeom prst="ellipse">
            <a:avLst/>
          </a:prstGeom>
          <a:solidFill>
            <a:srgbClr val="2F3C7E"/>
          </a:solidFill>
          <a:ln w="12700">
            <a:solidFill>
              <a:srgbClr val="2F3C7E"/>
            </a:solidFill>
            <a:prstDash val="solid"/>
          </a:ln>
        </p:spPr>
        <p:txBody>
          <a:bodyPr/>
          <a:lstStyle/>
          <a:p>
            <a:endParaRPr lang="es-ES"/>
          </a:p>
        </p:txBody>
      </p:sp>
      <p:sp>
        <p:nvSpPr>
          <p:cNvPr id="6" name="Text 4"/>
          <p:cNvSpPr txBox="1"/>
          <p:nvPr/>
        </p:nvSpPr>
        <p:spPr>
          <a:xfrm>
            <a:off x="667512" y="1563624"/>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7" name="Text 5"/>
          <p:cNvSpPr txBox="1"/>
          <p:nvPr/>
        </p:nvSpPr>
        <p:spPr>
          <a:xfrm>
            <a:off x="1106424" y="1600200"/>
            <a:ext cx="182880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El evento ocurre</a:t>
            </a:r>
            <a:endParaRPr lang="en-US" sz="1250" dirty="0"/>
          </a:p>
        </p:txBody>
      </p:sp>
      <p:sp>
        <p:nvSpPr>
          <p:cNvPr id="8" name="Text 6"/>
          <p:cNvSpPr txBox="1"/>
          <p:nvPr/>
        </p:nvSpPr>
        <p:spPr>
          <a:xfrm>
            <a:off x="667512" y="1984248"/>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El usuario dispara lo que declara hx-trigger.</a:t>
            </a:r>
            <a:endParaRPr lang="en-US" sz="1050" dirty="0"/>
          </a:p>
        </p:txBody>
      </p:sp>
      <p:sp>
        <p:nvSpPr>
          <p:cNvPr id="9" name="Shape 7"/>
          <p:cNvSpPr/>
          <p:nvPr/>
        </p:nvSpPr>
        <p:spPr>
          <a:xfrm>
            <a:off x="3291840" y="1417320"/>
            <a:ext cx="2560320" cy="1298448"/>
          </a:xfrm>
          <a:prstGeom prst="roundRect">
            <a:avLst>
              <a:gd name="adj" fmla="val 4225"/>
            </a:avLst>
          </a:prstGeom>
          <a:solidFill>
            <a:srgbClr val="FFFFFF"/>
          </a:solidFill>
          <a:ln w="12700">
            <a:solidFill>
              <a:srgbClr val="E2DCDB"/>
            </a:solidFill>
            <a:prstDash val="solid"/>
          </a:ln>
        </p:spPr>
        <p:txBody>
          <a:bodyPr/>
          <a:lstStyle/>
          <a:p>
            <a:endParaRPr lang="es-ES"/>
          </a:p>
        </p:txBody>
      </p:sp>
      <p:sp>
        <p:nvSpPr>
          <p:cNvPr id="10" name="Shape 8"/>
          <p:cNvSpPr/>
          <p:nvPr/>
        </p:nvSpPr>
        <p:spPr>
          <a:xfrm>
            <a:off x="3456432" y="1563624"/>
            <a:ext cx="347472" cy="347472"/>
          </a:xfrm>
          <a:prstGeom prst="ellipse">
            <a:avLst/>
          </a:prstGeom>
          <a:solidFill>
            <a:srgbClr val="2F3C7E"/>
          </a:solidFill>
          <a:ln w="12700">
            <a:solidFill>
              <a:srgbClr val="2F3C7E"/>
            </a:solidFill>
            <a:prstDash val="solid"/>
          </a:ln>
        </p:spPr>
        <p:txBody>
          <a:bodyPr/>
          <a:lstStyle/>
          <a:p>
            <a:endParaRPr lang="es-ES"/>
          </a:p>
        </p:txBody>
      </p:sp>
      <p:sp>
        <p:nvSpPr>
          <p:cNvPr id="11" name="Text 9"/>
          <p:cNvSpPr txBox="1"/>
          <p:nvPr/>
        </p:nvSpPr>
        <p:spPr>
          <a:xfrm>
            <a:off x="3456432" y="1563624"/>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2" name="Text 10"/>
          <p:cNvSpPr txBox="1"/>
          <p:nvPr/>
        </p:nvSpPr>
        <p:spPr>
          <a:xfrm>
            <a:off x="3895344" y="1600200"/>
            <a:ext cx="182880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htmx arma la petición</a:t>
            </a:r>
            <a:endParaRPr lang="en-US" sz="1250" dirty="0"/>
          </a:p>
        </p:txBody>
      </p:sp>
      <p:sp>
        <p:nvSpPr>
          <p:cNvPr id="13" name="Text 11"/>
          <p:cNvSpPr txBox="1"/>
          <p:nvPr/>
        </p:nvSpPr>
        <p:spPr>
          <a:xfrm>
            <a:off x="3456432" y="1984248"/>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Usa el verbo de hx-get, hx-post, hx-put o hx-delete.</a:t>
            </a:r>
            <a:endParaRPr lang="en-US" sz="1050" dirty="0"/>
          </a:p>
        </p:txBody>
      </p:sp>
      <p:sp>
        <p:nvSpPr>
          <p:cNvPr id="14" name="Shape 12"/>
          <p:cNvSpPr/>
          <p:nvPr/>
        </p:nvSpPr>
        <p:spPr>
          <a:xfrm>
            <a:off x="6080760" y="1417320"/>
            <a:ext cx="2560320" cy="1298448"/>
          </a:xfrm>
          <a:prstGeom prst="roundRect">
            <a:avLst>
              <a:gd name="adj" fmla="val 4225"/>
            </a:avLst>
          </a:prstGeom>
          <a:solidFill>
            <a:srgbClr val="FFFFFF"/>
          </a:solidFill>
          <a:ln w="12700">
            <a:solidFill>
              <a:srgbClr val="E2DCDB"/>
            </a:solidFill>
            <a:prstDash val="solid"/>
          </a:ln>
        </p:spPr>
        <p:txBody>
          <a:bodyPr/>
          <a:lstStyle/>
          <a:p>
            <a:endParaRPr lang="es-ES"/>
          </a:p>
        </p:txBody>
      </p:sp>
      <p:sp>
        <p:nvSpPr>
          <p:cNvPr id="15" name="Shape 13"/>
          <p:cNvSpPr/>
          <p:nvPr/>
        </p:nvSpPr>
        <p:spPr>
          <a:xfrm>
            <a:off x="6245352" y="1563624"/>
            <a:ext cx="347472" cy="347472"/>
          </a:xfrm>
          <a:prstGeom prst="ellipse">
            <a:avLst/>
          </a:prstGeom>
          <a:solidFill>
            <a:srgbClr val="2F3C7E"/>
          </a:solidFill>
          <a:ln w="12700">
            <a:solidFill>
              <a:srgbClr val="2F3C7E"/>
            </a:solidFill>
            <a:prstDash val="solid"/>
          </a:ln>
        </p:spPr>
        <p:txBody>
          <a:bodyPr/>
          <a:lstStyle/>
          <a:p>
            <a:endParaRPr lang="es-ES"/>
          </a:p>
        </p:txBody>
      </p:sp>
      <p:sp>
        <p:nvSpPr>
          <p:cNvPr id="16" name="Text 14"/>
          <p:cNvSpPr txBox="1"/>
          <p:nvPr/>
        </p:nvSpPr>
        <p:spPr>
          <a:xfrm>
            <a:off x="6245352" y="1563624"/>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7" name="Text 15"/>
          <p:cNvSpPr txBox="1"/>
          <p:nvPr/>
        </p:nvSpPr>
        <p:spPr>
          <a:xfrm>
            <a:off x="6684264" y="1600200"/>
            <a:ext cx="182880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Viaja HX-Request: true</a:t>
            </a:r>
            <a:endParaRPr lang="en-US" sz="1250" dirty="0"/>
          </a:p>
        </p:txBody>
      </p:sp>
      <p:sp>
        <p:nvSpPr>
          <p:cNvPr id="18" name="Text 16"/>
          <p:cNvSpPr txBox="1"/>
          <p:nvPr/>
        </p:nvSpPr>
        <p:spPr>
          <a:xfrm>
            <a:off x="6245352" y="1984248"/>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htmx agrega esa cabecera a toda petición que envía.</a:t>
            </a:r>
            <a:endParaRPr lang="en-US" sz="1050" dirty="0"/>
          </a:p>
        </p:txBody>
      </p:sp>
      <p:sp>
        <p:nvSpPr>
          <p:cNvPr id="19" name="Shape 17"/>
          <p:cNvSpPr/>
          <p:nvPr/>
        </p:nvSpPr>
        <p:spPr>
          <a:xfrm>
            <a:off x="502920" y="2898648"/>
            <a:ext cx="2560320" cy="1298448"/>
          </a:xfrm>
          <a:prstGeom prst="roundRect">
            <a:avLst>
              <a:gd name="adj" fmla="val 4225"/>
            </a:avLst>
          </a:prstGeom>
          <a:solidFill>
            <a:srgbClr val="F4EFEE"/>
          </a:solidFill>
          <a:ln w="12700">
            <a:solidFill>
              <a:srgbClr val="990011"/>
            </a:solidFill>
            <a:prstDash val="solid"/>
          </a:ln>
        </p:spPr>
        <p:txBody>
          <a:bodyPr/>
          <a:lstStyle/>
          <a:p>
            <a:endParaRPr lang="es-ES"/>
          </a:p>
        </p:txBody>
      </p:sp>
      <p:sp>
        <p:nvSpPr>
          <p:cNvPr id="20" name="Shape 18"/>
          <p:cNvSpPr/>
          <p:nvPr/>
        </p:nvSpPr>
        <p:spPr>
          <a:xfrm>
            <a:off x="667512" y="3044952"/>
            <a:ext cx="347472" cy="347472"/>
          </a:xfrm>
          <a:prstGeom prst="ellipse">
            <a:avLst/>
          </a:prstGeom>
          <a:solidFill>
            <a:srgbClr val="990011"/>
          </a:solidFill>
          <a:ln w="12700">
            <a:solidFill>
              <a:srgbClr val="990011"/>
            </a:solidFill>
            <a:prstDash val="solid"/>
          </a:ln>
        </p:spPr>
        <p:txBody>
          <a:bodyPr/>
          <a:lstStyle/>
          <a:p>
            <a:endParaRPr lang="es-ES"/>
          </a:p>
        </p:txBody>
      </p:sp>
      <p:sp>
        <p:nvSpPr>
          <p:cNvPr id="21" name="Text 19"/>
          <p:cNvSpPr txBox="1"/>
          <p:nvPr/>
        </p:nvSpPr>
        <p:spPr>
          <a:xfrm>
            <a:off x="667512" y="3044952"/>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2" name="Text 20"/>
          <p:cNvSpPr txBox="1"/>
          <p:nvPr/>
        </p:nvSpPr>
        <p:spPr>
          <a:xfrm>
            <a:off x="1106424" y="3081528"/>
            <a:ext cx="1828800" cy="274320"/>
          </a:xfrm>
          <a:prstGeom prst="rect">
            <a:avLst/>
          </a:prstGeom>
          <a:noFill/>
          <a:ln/>
        </p:spPr>
        <p:txBody>
          <a:bodyPr wrap="square" lIns="0" tIns="0" rIns="0" bIns="0" rtlCol="0" anchor="ctr"/>
          <a:lstStyle/>
          <a:p>
            <a:pPr marL="0" indent="0">
              <a:buNone/>
            </a:pPr>
            <a:r>
              <a:rPr lang="en-US" sz="1250" b="1" dirty="0">
                <a:solidFill>
                  <a:srgbClr val="990011"/>
                </a:solidFill>
                <a:latin typeface="Calibri" pitchFamily="34" charset="0"/>
                <a:ea typeface="Calibri" pitchFamily="34" charset="-122"/>
                <a:cs typeface="Calibri" pitchFamily="34" charset="-120"/>
              </a:rPr>
              <a:t>El servidor decide</a:t>
            </a:r>
            <a:endParaRPr lang="en-US" sz="1250" dirty="0"/>
          </a:p>
        </p:txBody>
      </p:sp>
      <p:sp>
        <p:nvSpPr>
          <p:cNvPr id="23" name="Text 21"/>
          <p:cNvSpPr txBox="1"/>
          <p:nvPr/>
        </p:nvSpPr>
        <p:spPr>
          <a:xfrm>
            <a:off x="667512" y="3465576"/>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¿Fragmento o página completa? Lo decide esa cabecera.</a:t>
            </a:r>
            <a:endParaRPr lang="en-US" sz="1050" dirty="0"/>
          </a:p>
        </p:txBody>
      </p:sp>
      <p:sp>
        <p:nvSpPr>
          <p:cNvPr id="24" name="Shape 22"/>
          <p:cNvSpPr/>
          <p:nvPr/>
        </p:nvSpPr>
        <p:spPr>
          <a:xfrm>
            <a:off x="3291840" y="2898648"/>
            <a:ext cx="2560320" cy="1298448"/>
          </a:xfrm>
          <a:prstGeom prst="roundRect">
            <a:avLst>
              <a:gd name="adj" fmla="val 4225"/>
            </a:avLst>
          </a:prstGeom>
          <a:solidFill>
            <a:srgbClr val="FFFFFF"/>
          </a:solidFill>
          <a:ln w="12700">
            <a:solidFill>
              <a:srgbClr val="E2DCDB"/>
            </a:solidFill>
            <a:prstDash val="solid"/>
          </a:ln>
        </p:spPr>
        <p:txBody>
          <a:bodyPr/>
          <a:lstStyle/>
          <a:p>
            <a:endParaRPr lang="es-ES"/>
          </a:p>
        </p:txBody>
      </p:sp>
      <p:sp>
        <p:nvSpPr>
          <p:cNvPr id="25" name="Shape 23"/>
          <p:cNvSpPr/>
          <p:nvPr/>
        </p:nvSpPr>
        <p:spPr>
          <a:xfrm>
            <a:off x="3456432" y="3044952"/>
            <a:ext cx="347472" cy="347472"/>
          </a:xfrm>
          <a:prstGeom prst="ellipse">
            <a:avLst/>
          </a:prstGeom>
          <a:solidFill>
            <a:srgbClr val="2F3C7E"/>
          </a:solidFill>
          <a:ln w="12700">
            <a:solidFill>
              <a:srgbClr val="2F3C7E"/>
            </a:solidFill>
            <a:prstDash val="solid"/>
          </a:ln>
        </p:spPr>
        <p:txBody>
          <a:bodyPr/>
          <a:lstStyle/>
          <a:p>
            <a:endParaRPr lang="es-ES"/>
          </a:p>
        </p:txBody>
      </p:sp>
      <p:sp>
        <p:nvSpPr>
          <p:cNvPr id="26" name="Text 24"/>
          <p:cNvSpPr txBox="1"/>
          <p:nvPr/>
        </p:nvSpPr>
        <p:spPr>
          <a:xfrm>
            <a:off x="3456432" y="3044952"/>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7" name="Text 25"/>
          <p:cNvSpPr txBox="1"/>
          <p:nvPr/>
        </p:nvSpPr>
        <p:spPr>
          <a:xfrm>
            <a:off x="3895344" y="3081528"/>
            <a:ext cx="182880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Responde HTML</a:t>
            </a:r>
            <a:endParaRPr lang="en-US" sz="1250" dirty="0"/>
          </a:p>
        </p:txBody>
      </p:sp>
      <p:sp>
        <p:nvSpPr>
          <p:cNvPr id="28" name="Text 26"/>
          <p:cNvSpPr txBox="1"/>
          <p:nvPr/>
        </p:nvSpPr>
        <p:spPr>
          <a:xfrm>
            <a:off x="3456432" y="3465576"/>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No JSON. Un pedazo de interfaz ya renderizado.</a:t>
            </a:r>
            <a:endParaRPr lang="en-US" sz="1050" dirty="0"/>
          </a:p>
        </p:txBody>
      </p:sp>
      <p:sp>
        <p:nvSpPr>
          <p:cNvPr id="29" name="Shape 27"/>
          <p:cNvSpPr/>
          <p:nvPr/>
        </p:nvSpPr>
        <p:spPr>
          <a:xfrm>
            <a:off x="6080760" y="2898648"/>
            <a:ext cx="2560320" cy="1298448"/>
          </a:xfrm>
          <a:prstGeom prst="roundRect">
            <a:avLst>
              <a:gd name="adj" fmla="val 4225"/>
            </a:avLst>
          </a:prstGeom>
          <a:solidFill>
            <a:srgbClr val="FFFFFF"/>
          </a:solidFill>
          <a:ln w="12700">
            <a:solidFill>
              <a:srgbClr val="E2DCDB"/>
            </a:solidFill>
            <a:prstDash val="solid"/>
          </a:ln>
        </p:spPr>
        <p:txBody>
          <a:bodyPr/>
          <a:lstStyle/>
          <a:p>
            <a:endParaRPr lang="es-ES"/>
          </a:p>
        </p:txBody>
      </p:sp>
      <p:sp>
        <p:nvSpPr>
          <p:cNvPr id="30" name="Shape 28"/>
          <p:cNvSpPr/>
          <p:nvPr/>
        </p:nvSpPr>
        <p:spPr>
          <a:xfrm>
            <a:off x="6245352" y="3044952"/>
            <a:ext cx="347472" cy="347472"/>
          </a:xfrm>
          <a:prstGeom prst="ellipse">
            <a:avLst/>
          </a:prstGeom>
          <a:solidFill>
            <a:srgbClr val="2F3C7E"/>
          </a:solidFill>
          <a:ln w="12700">
            <a:solidFill>
              <a:srgbClr val="2F3C7E"/>
            </a:solidFill>
            <a:prstDash val="solid"/>
          </a:ln>
        </p:spPr>
        <p:txBody>
          <a:bodyPr/>
          <a:lstStyle/>
          <a:p>
            <a:endParaRPr lang="es-ES"/>
          </a:p>
        </p:txBody>
      </p:sp>
      <p:sp>
        <p:nvSpPr>
          <p:cNvPr id="31" name="Text 29"/>
          <p:cNvSpPr txBox="1"/>
          <p:nvPr/>
        </p:nvSpPr>
        <p:spPr>
          <a:xfrm>
            <a:off x="6245352" y="3044952"/>
            <a:ext cx="347472" cy="347472"/>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6</a:t>
            </a:r>
            <a:endParaRPr lang="en-US" sz="1300" dirty="0"/>
          </a:p>
        </p:txBody>
      </p:sp>
      <p:sp>
        <p:nvSpPr>
          <p:cNvPr id="32" name="Text 30"/>
          <p:cNvSpPr txBox="1"/>
          <p:nvPr/>
        </p:nvSpPr>
        <p:spPr>
          <a:xfrm>
            <a:off x="6684264" y="3081528"/>
            <a:ext cx="182880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htmx lo inserta</a:t>
            </a:r>
            <a:endParaRPr lang="en-US" sz="1250" dirty="0"/>
          </a:p>
        </p:txBody>
      </p:sp>
      <p:sp>
        <p:nvSpPr>
          <p:cNvPr id="33" name="Text 31"/>
          <p:cNvSpPr txBox="1"/>
          <p:nvPr/>
        </p:nvSpPr>
        <p:spPr>
          <a:xfrm>
            <a:off x="6245352" y="3465576"/>
            <a:ext cx="2240280" cy="621792"/>
          </a:xfrm>
          <a:prstGeom prst="rect">
            <a:avLst/>
          </a:prstGeom>
          <a:noFill/>
          <a:ln/>
        </p:spPr>
        <p:txBody>
          <a:bodyPr wrap="square" lIns="0" tIns="0" rIns="0" bIns="0" rtlCol="0" anchor="t"/>
          <a:lstStyle/>
          <a:p>
            <a:pPr marL="0" indent="0">
              <a:lnSpc>
                <a:spcPct val="115000"/>
              </a:lnSpc>
              <a:buNone/>
            </a:pPr>
            <a:r>
              <a:rPr lang="en-US" sz="1050" dirty="0">
                <a:solidFill>
                  <a:srgbClr val="6B6B75"/>
                </a:solidFill>
                <a:latin typeface="Calibri" pitchFamily="34" charset="0"/>
                <a:ea typeface="Calibri" pitchFamily="34" charset="-122"/>
                <a:cs typeface="Calibri" pitchFamily="34" charset="-120"/>
              </a:rPr>
              <a:t>En el nodo de hx-target, con la estrategia de hx-swap.</a:t>
            </a:r>
            <a:endParaRPr lang="en-US" sz="1050" dirty="0"/>
          </a:p>
        </p:txBody>
      </p:sp>
      <p:sp>
        <p:nvSpPr>
          <p:cNvPr id="34" name="Text 32"/>
          <p:cNvSpPr txBox="1"/>
          <p:nvPr/>
        </p:nvSpPr>
        <p:spPr>
          <a:xfrm>
            <a:off x="502920" y="4434840"/>
            <a:ext cx="8138160" cy="320040"/>
          </a:xfrm>
          <a:prstGeom prst="rect">
            <a:avLst/>
          </a:prstGeom>
          <a:noFill/>
          <a:ln/>
        </p:spPr>
        <p:txBody>
          <a:bodyPr wrap="square" lIns="0" tIns="0" rIns="0" bIns="0" rtlCol="0" anchor="ctr"/>
          <a:lstStyle/>
          <a:p>
            <a:pPr marL="0" indent="0">
              <a:buNone/>
            </a:pPr>
            <a:r>
              <a:rPr lang="en-US" sz="1200" i="1" dirty="0">
                <a:solidFill>
                  <a:srgbClr val="990011"/>
                </a:solidFill>
                <a:latin typeface="Calibri" pitchFamily="34" charset="0"/>
                <a:ea typeface="Calibri" pitchFamily="34" charset="-122"/>
                <a:cs typeface="Calibri" pitchFamily="34" charset="-120"/>
              </a:rPr>
              <a:t>El paso 4 es el que hace que la aplicación siga funcionando aunque el usuario tenga JavaScript desactivado.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457200"/>
            <a:ext cx="8046720" cy="256032"/>
          </a:xfrm>
          <a:prstGeom prst="rect">
            <a:avLst/>
          </a:prstGeom>
          <a:noFill/>
          <a:ln/>
        </p:spPr>
        <p:txBody>
          <a:bodyPr wrap="square" lIns="0" tIns="0" rIns="0" bIns="0" rtlCol="0" anchor="ctr"/>
          <a:lstStyle/>
          <a:p>
            <a:pPr marL="0" indent="0">
              <a:buNone/>
            </a:pPr>
            <a:r>
              <a:rPr lang="en-US" sz="1100" b="1" kern="0" spc="250" dirty="0">
                <a:solidFill>
                  <a:srgbClr val="E8474C"/>
                </a:solidFill>
                <a:latin typeface="Calibri" pitchFamily="34" charset="0"/>
                <a:ea typeface="Calibri" pitchFamily="34" charset="-122"/>
                <a:cs typeface="Calibri" pitchFamily="34" charset="-120"/>
              </a:rPr>
              <a:t>DEMOSTRACIÓN EN VIVO</a:t>
            </a:r>
            <a:endParaRPr lang="en-US" sz="1100" dirty="0"/>
          </a:p>
        </p:txBody>
      </p:sp>
      <p:sp>
        <p:nvSpPr>
          <p:cNvPr id="3" name="Text 1"/>
          <p:cNvSpPr txBox="1"/>
          <p:nvPr/>
        </p:nvSpPr>
        <p:spPr>
          <a:xfrm>
            <a:off x="548640" y="749808"/>
            <a:ext cx="4572000" cy="566928"/>
          </a:xfrm>
          <a:prstGeom prst="rect">
            <a:avLst/>
          </a:prstGeom>
          <a:noFill/>
          <a:ln/>
        </p:spPr>
        <p:txBody>
          <a:bodyPr wrap="square" lIns="0" tIns="0" rIns="0" bIns="0" rtlCol="0" anchor="ctr"/>
          <a:lstStyle/>
          <a:p>
            <a:pPr marL="0" indent="0">
              <a:buNone/>
            </a:pPr>
            <a:r>
              <a:rPr lang="en-US" sz="3400" b="1" dirty="0">
                <a:solidFill>
                  <a:srgbClr val="FFFFFF"/>
                </a:solidFill>
                <a:latin typeface="Cambria" pitchFamily="34" charset="0"/>
                <a:ea typeface="Cambria" pitchFamily="34" charset="-122"/>
                <a:cs typeface="Cambria" pitchFamily="34" charset="-120"/>
              </a:rPr>
              <a:t>TaskFlow</a:t>
            </a:r>
            <a:endParaRPr lang="en-US" sz="3400" dirty="0"/>
          </a:p>
        </p:txBody>
      </p:sp>
      <p:sp>
        <p:nvSpPr>
          <p:cNvPr id="4" name="Text 2"/>
          <p:cNvSpPr txBox="1"/>
          <p:nvPr/>
        </p:nvSpPr>
        <p:spPr>
          <a:xfrm>
            <a:off x="548640" y="1316736"/>
            <a:ext cx="8046720" cy="274320"/>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Node · Express · TypeScript · EJS · SQLite · htmx 2.0.10</a:t>
            </a:r>
            <a:endParaRPr lang="en-US" sz="1200" dirty="0"/>
          </a:p>
        </p:txBody>
      </p:sp>
      <p:sp>
        <p:nvSpPr>
          <p:cNvPr id="5" name="Shape 3"/>
          <p:cNvSpPr/>
          <p:nvPr/>
        </p:nvSpPr>
        <p:spPr>
          <a:xfrm>
            <a:off x="566928" y="1819656"/>
            <a:ext cx="329184" cy="329184"/>
          </a:xfrm>
          <a:prstGeom prst="ellipse">
            <a:avLst/>
          </a:prstGeom>
          <a:solidFill>
            <a:srgbClr val="6B78BD"/>
          </a:solidFill>
          <a:ln w="12700">
            <a:solidFill>
              <a:srgbClr val="6B78BD"/>
            </a:solidFill>
            <a:prstDash val="solid"/>
          </a:ln>
        </p:spPr>
        <p:txBody>
          <a:bodyPr/>
          <a:lstStyle/>
          <a:p>
            <a:endParaRPr lang="es-ES"/>
          </a:p>
        </p:txBody>
      </p:sp>
      <p:sp>
        <p:nvSpPr>
          <p:cNvPr id="6" name="Text 4"/>
          <p:cNvSpPr txBox="1"/>
          <p:nvPr/>
        </p:nvSpPr>
        <p:spPr>
          <a:xfrm>
            <a:off x="566928" y="1819656"/>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7" name="Text 5"/>
          <p:cNvSpPr txBox="1"/>
          <p:nvPr/>
        </p:nvSpPr>
        <p:spPr>
          <a:xfrm>
            <a:off x="1024128" y="1801368"/>
            <a:ext cx="2468880" cy="29260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Crear una tarea</a:t>
            </a:r>
            <a:endParaRPr lang="en-US" sz="1400" dirty="0"/>
          </a:p>
        </p:txBody>
      </p:sp>
      <p:sp>
        <p:nvSpPr>
          <p:cNvPr id="8" name="Text 6"/>
          <p:cNvSpPr txBox="1"/>
          <p:nvPr/>
        </p:nvSpPr>
        <p:spPr>
          <a:xfrm>
            <a:off x="3520440" y="1819656"/>
            <a:ext cx="5074920" cy="292608"/>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con la pestaña Network abierta: la respuesta es HTML</a:t>
            </a:r>
            <a:endParaRPr lang="en-US" sz="1200" dirty="0"/>
          </a:p>
        </p:txBody>
      </p:sp>
      <p:sp>
        <p:nvSpPr>
          <p:cNvPr id="9" name="Shape 7"/>
          <p:cNvSpPr/>
          <p:nvPr/>
        </p:nvSpPr>
        <p:spPr>
          <a:xfrm>
            <a:off x="566928" y="2386584"/>
            <a:ext cx="329184" cy="329184"/>
          </a:xfrm>
          <a:prstGeom prst="ellipse">
            <a:avLst/>
          </a:prstGeom>
          <a:solidFill>
            <a:srgbClr val="6B78BD"/>
          </a:solidFill>
          <a:ln w="12700">
            <a:solidFill>
              <a:srgbClr val="6B78BD"/>
            </a:solidFill>
            <a:prstDash val="solid"/>
          </a:ln>
        </p:spPr>
        <p:txBody>
          <a:bodyPr/>
          <a:lstStyle/>
          <a:p>
            <a:endParaRPr lang="es-ES"/>
          </a:p>
        </p:txBody>
      </p:sp>
      <p:sp>
        <p:nvSpPr>
          <p:cNvPr id="10" name="Text 8"/>
          <p:cNvSpPr txBox="1"/>
          <p:nvPr/>
        </p:nvSpPr>
        <p:spPr>
          <a:xfrm>
            <a:off x="566928" y="2386584"/>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1" name="Text 9"/>
          <p:cNvSpPr txBox="1"/>
          <p:nvPr/>
        </p:nvSpPr>
        <p:spPr>
          <a:xfrm>
            <a:off x="1024128" y="2368296"/>
            <a:ext cx="2468880" cy="29260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Buscar mientras escribo</a:t>
            </a:r>
            <a:endParaRPr lang="en-US" sz="1400" dirty="0"/>
          </a:p>
        </p:txBody>
      </p:sp>
      <p:sp>
        <p:nvSpPr>
          <p:cNvPr id="12" name="Text 10"/>
          <p:cNvSpPr txBox="1"/>
          <p:nvPr/>
        </p:nvSpPr>
        <p:spPr>
          <a:xfrm>
            <a:off x="3520440" y="2386584"/>
            <a:ext cx="5074920" cy="292608"/>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un trigger con delay, sin una línea de JavaScript</a:t>
            </a:r>
            <a:endParaRPr lang="en-US" sz="1200" dirty="0"/>
          </a:p>
        </p:txBody>
      </p:sp>
      <p:sp>
        <p:nvSpPr>
          <p:cNvPr id="13" name="Shape 11"/>
          <p:cNvSpPr/>
          <p:nvPr/>
        </p:nvSpPr>
        <p:spPr>
          <a:xfrm>
            <a:off x="566928" y="2953512"/>
            <a:ext cx="329184" cy="329184"/>
          </a:xfrm>
          <a:prstGeom prst="ellipse">
            <a:avLst/>
          </a:prstGeom>
          <a:solidFill>
            <a:srgbClr val="6B78BD"/>
          </a:solidFill>
          <a:ln w="12700">
            <a:solidFill>
              <a:srgbClr val="6B78BD"/>
            </a:solidFill>
            <a:prstDash val="solid"/>
          </a:ln>
        </p:spPr>
        <p:txBody>
          <a:bodyPr/>
          <a:lstStyle/>
          <a:p>
            <a:endParaRPr lang="es-ES"/>
          </a:p>
        </p:txBody>
      </p:sp>
      <p:sp>
        <p:nvSpPr>
          <p:cNvPr id="14" name="Text 12"/>
          <p:cNvSpPr txBox="1"/>
          <p:nvPr/>
        </p:nvSpPr>
        <p:spPr>
          <a:xfrm>
            <a:off x="566928" y="2953512"/>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5" name="Text 13"/>
          <p:cNvSpPr txBox="1"/>
          <p:nvPr/>
        </p:nvSpPr>
        <p:spPr>
          <a:xfrm>
            <a:off x="1024128" y="2935224"/>
            <a:ext cx="2468880" cy="29260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Editar y eliminar</a:t>
            </a:r>
            <a:endParaRPr lang="en-US" sz="1400" dirty="0"/>
          </a:p>
        </p:txBody>
      </p:sp>
      <p:sp>
        <p:nvSpPr>
          <p:cNvPr id="16" name="Text 14"/>
          <p:cNvSpPr txBox="1"/>
          <p:nvPr/>
        </p:nvSpPr>
        <p:spPr>
          <a:xfrm>
            <a:off x="3520440" y="2953512"/>
            <a:ext cx="5074920" cy="292608"/>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PUT y DELETE disparados desde HTML</a:t>
            </a:r>
            <a:endParaRPr lang="en-US" sz="1200" dirty="0"/>
          </a:p>
        </p:txBody>
      </p:sp>
      <p:sp>
        <p:nvSpPr>
          <p:cNvPr id="17" name="Shape 15"/>
          <p:cNvSpPr/>
          <p:nvPr/>
        </p:nvSpPr>
        <p:spPr>
          <a:xfrm>
            <a:off x="566928" y="3520440"/>
            <a:ext cx="329184" cy="329184"/>
          </a:xfrm>
          <a:prstGeom prst="ellipse">
            <a:avLst/>
          </a:prstGeom>
          <a:solidFill>
            <a:srgbClr val="6B78BD"/>
          </a:solidFill>
          <a:ln w="12700">
            <a:solidFill>
              <a:srgbClr val="6B78BD"/>
            </a:solidFill>
            <a:prstDash val="solid"/>
          </a:ln>
        </p:spPr>
        <p:txBody>
          <a:bodyPr/>
          <a:lstStyle/>
          <a:p>
            <a:endParaRPr lang="es-ES"/>
          </a:p>
        </p:txBody>
      </p:sp>
      <p:sp>
        <p:nvSpPr>
          <p:cNvPr id="18" name="Text 16"/>
          <p:cNvSpPr txBox="1"/>
          <p:nvPr/>
        </p:nvSpPr>
        <p:spPr>
          <a:xfrm>
            <a:off x="566928" y="3520440"/>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19" name="Text 17"/>
          <p:cNvSpPr txBox="1"/>
          <p:nvPr/>
        </p:nvSpPr>
        <p:spPr>
          <a:xfrm>
            <a:off x="1024128" y="3502152"/>
            <a:ext cx="2468880" cy="292608"/>
          </a:xfrm>
          <a:prstGeom prst="rect">
            <a:avLst/>
          </a:prstGeom>
          <a:noFill/>
          <a:ln/>
        </p:spPr>
        <p:txBody>
          <a:bodyPr wrap="square" lIns="0" tIns="0" rIns="0" bIns="0" rtlCol="0" anchor="ctr"/>
          <a:lstStyle/>
          <a:p>
            <a:pPr marL="0" indent="0">
              <a:buNone/>
            </a:pPr>
            <a:r>
              <a:rPr lang="en-US" sz="1400" b="1" dirty="0">
                <a:solidFill>
                  <a:srgbClr val="FFFFFF"/>
                </a:solidFill>
                <a:latin typeface="Calibri" pitchFamily="34" charset="0"/>
                <a:ea typeface="Calibri" pitchFamily="34" charset="-122"/>
                <a:cs typeface="Calibri" pitchFamily="34" charset="-120"/>
              </a:rPr>
              <a:t>Filtrar</a:t>
            </a:r>
            <a:endParaRPr lang="en-US" sz="1400" dirty="0"/>
          </a:p>
        </p:txBody>
      </p:sp>
      <p:sp>
        <p:nvSpPr>
          <p:cNvPr id="20" name="Text 18"/>
          <p:cNvSpPr txBox="1"/>
          <p:nvPr/>
        </p:nvSpPr>
        <p:spPr>
          <a:xfrm>
            <a:off x="3520440" y="3520440"/>
            <a:ext cx="5074920" cy="292608"/>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la URL cambia y el botón atrás del navegador funciona</a:t>
            </a:r>
            <a:endParaRPr lang="en-US" sz="1200" dirty="0"/>
          </a:p>
        </p:txBody>
      </p:sp>
      <p:sp>
        <p:nvSpPr>
          <p:cNvPr id="21" name="Shape 19"/>
          <p:cNvSpPr/>
          <p:nvPr/>
        </p:nvSpPr>
        <p:spPr>
          <a:xfrm>
            <a:off x="566928" y="4087368"/>
            <a:ext cx="329184" cy="329184"/>
          </a:xfrm>
          <a:prstGeom prst="ellipse">
            <a:avLst/>
          </a:prstGeom>
          <a:solidFill>
            <a:srgbClr val="E8474C"/>
          </a:solidFill>
          <a:ln w="12700">
            <a:solidFill>
              <a:srgbClr val="E8474C"/>
            </a:solidFill>
            <a:prstDash val="solid"/>
          </a:ln>
        </p:spPr>
        <p:txBody>
          <a:bodyPr/>
          <a:lstStyle/>
          <a:p>
            <a:endParaRPr lang="es-ES"/>
          </a:p>
        </p:txBody>
      </p:sp>
      <p:sp>
        <p:nvSpPr>
          <p:cNvPr id="22" name="Text 20"/>
          <p:cNvSpPr txBox="1"/>
          <p:nvPr/>
        </p:nvSpPr>
        <p:spPr>
          <a:xfrm>
            <a:off x="566928" y="4087368"/>
            <a:ext cx="329184" cy="329184"/>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23" name="Text 21"/>
          <p:cNvSpPr txBox="1"/>
          <p:nvPr/>
        </p:nvSpPr>
        <p:spPr>
          <a:xfrm>
            <a:off x="1024128" y="4069080"/>
            <a:ext cx="2468880" cy="292608"/>
          </a:xfrm>
          <a:prstGeom prst="rect">
            <a:avLst/>
          </a:prstGeom>
          <a:noFill/>
          <a:ln/>
        </p:spPr>
        <p:txBody>
          <a:bodyPr wrap="square" lIns="0" tIns="0" rIns="0" bIns="0" rtlCol="0" anchor="ctr"/>
          <a:lstStyle/>
          <a:p>
            <a:pPr marL="0" indent="0">
              <a:buNone/>
            </a:pPr>
            <a:r>
              <a:rPr lang="en-US" sz="1400" b="1" dirty="0">
                <a:solidFill>
                  <a:srgbClr val="E8474C"/>
                </a:solidFill>
                <a:latin typeface="Calibri" pitchFamily="34" charset="0"/>
                <a:ea typeface="Calibri" pitchFamily="34" charset="-122"/>
                <a:cs typeface="Calibri" pitchFamily="34" charset="-120"/>
              </a:rPr>
              <a:t>Desactivar JavaScript</a:t>
            </a:r>
            <a:endParaRPr lang="en-US" sz="1400" dirty="0"/>
          </a:p>
        </p:txBody>
      </p:sp>
      <p:sp>
        <p:nvSpPr>
          <p:cNvPr id="24" name="Text 22"/>
          <p:cNvSpPr txBox="1"/>
          <p:nvPr/>
        </p:nvSpPr>
        <p:spPr>
          <a:xfrm>
            <a:off x="3520440" y="4087368"/>
            <a:ext cx="5074920" cy="292608"/>
          </a:xfrm>
          <a:prstGeom prst="rect">
            <a:avLst/>
          </a:prstGeom>
          <a:noFill/>
          <a:ln/>
        </p:spPr>
        <p:txBody>
          <a:bodyPr wrap="square" lIns="0" tIns="0" rIns="0" bIns="0" rtlCol="0" anchor="ctr"/>
          <a:lstStyle/>
          <a:p>
            <a:pPr marL="0" indent="0">
              <a:buNone/>
            </a:pPr>
            <a:r>
              <a:rPr lang="en-US" sz="1200" dirty="0">
                <a:solidFill>
                  <a:srgbClr val="A6A6B0"/>
                </a:solidFill>
                <a:latin typeface="Calibri" pitchFamily="34" charset="0"/>
                <a:ea typeface="Calibri" pitchFamily="34" charset="-122"/>
                <a:cs typeface="Calibri" pitchFamily="34" charset="-120"/>
              </a:rPr>
              <a:t>y la aplicación sigue funcionando</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02 · QUÉ ES Y CÓMO FUNCIONA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«¿Pero esto no es volver al onclick de 2005?»</a:t>
            </a:r>
            <a:endParaRPr lang="en-US" sz="3000" dirty="0"/>
          </a:p>
        </p:txBody>
      </p:sp>
      <p:sp>
        <p:nvSpPr>
          <p:cNvPr id="4" name="Shape 2"/>
          <p:cNvSpPr/>
          <p:nvPr/>
        </p:nvSpPr>
        <p:spPr>
          <a:xfrm>
            <a:off x="502920" y="1353312"/>
            <a:ext cx="8138160" cy="868680"/>
          </a:xfrm>
          <a:prstGeom prst="roundRect">
            <a:avLst>
              <a:gd name="adj" fmla="val 6316"/>
            </a:avLst>
          </a:prstGeom>
          <a:solidFill>
            <a:srgbClr val="F4EFEE"/>
          </a:solidFill>
          <a:ln w="12700">
            <a:solidFill>
              <a:srgbClr val="EBD7D6"/>
            </a:solidFill>
            <a:prstDash val="solid"/>
          </a:ln>
        </p:spPr>
        <p:txBody>
          <a:bodyPr/>
          <a:lstStyle/>
          <a:p>
            <a:endParaRPr lang="es-ES"/>
          </a:p>
        </p:txBody>
      </p:sp>
      <p:sp>
        <p:nvSpPr>
          <p:cNvPr id="5" name="Text 3"/>
          <p:cNvSpPr txBox="1"/>
          <p:nvPr/>
        </p:nvSpPr>
        <p:spPr>
          <a:xfrm>
            <a:off x="777240" y="1517904"/>
            <a:ext cx="7589520" cy="548640"/>
          </a:xfrm>
          <a:prstGeom prst="rect">
            <a:avLst/>
          </a:prstGeom>
          <a:noFill/>
          <a:ln/>
        </p:spPr>
        <p:txBody>
          <a:bodyPr wrap="square" lIns="0" tIns="0" rIns="0" bIns="0" rtlCol="0" anchor="ctr"/>
          <a:lstStyle/>
          <a:p>
            <a:pPr marL="0" indent="0">
              <a:lnSpc>
                <a:spcPct val="115000"/>
              </a:lnSpc>
              <a:buNone/>
            </a:pPr>
            <a:r>
              <a:rPr lang="en-US" sz="1300" i="1" dirty="0">
                <a:solidFill>
                  <a:srgbClr val="1A1A1F"/>
                </a:solidFill>
                <a:latin typeface="Cambria" pitchFamily="34" charset="0"/>
                <a:ea typeface="Cambria" pitchFamily="34" charset="-122"/>
                <a:cs typeface="Cambria" pitchFamily="34" charset="-120"/>
              </a:rPr>
              <a:t>“La localidad es la característica del código fuente que le permite a un programador entenderlo mirando solo una pequeña porción de él.”  </a:t>
            </a:r>
            <a:r>
              <a:rPr lang="en-US" sz="1300" b="1" dirty="0">
                <a:solidFill>
                  <a:srgbClr val="990011"/>
                </a:solidFill>
                <a:latin typeface="Cambria" pitchFamily="34" charset="0"/>
                <a:ea typeface="Cambria" pitchFamily="34" charset="-122"/>
                <a:cs typeface="Cambria" pitchFamily="34" charset="-120"/>
              </a:rPr>
              <a:t>— Richard Gabriel</a:t>
            </a:r>
            <a:endParaRPr lang="en-US" sz="1300" dirty="0"/>
          </a:p>
        </p:txBody>
      </p:sp>
      <p:sp>
        <p:nvSpPr>
          <p:cNvPr id="6" name="Shape 4"/>
          <p:cNvSpPr/>
          <p:nvPr/>
        </p:nvSpPr>
        <p:spPr>
          <a:xfrm>
            <a:off x="502920" y="2395728"/>
            <a:ext cx="39319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7" name="Text 5"/>
          <p:cNvSpPr txBox="1"/>
          <p:nvPr/>
        </p:nvSpPr>
        <p:spPr>
          <a:xfrm>
            <a:off x="713232" y="2523744"/>
            <a:ext cx="3474720" cy="256032"/>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Buena localidad</a:t>
            </a:r>
            <a:endParaRPr lang="en-US" sz="1200" dirty="0"/>
          </a:p>
        </p:txBody>
      </p:sp>
      <p:sp>
        <p:nvSpPr>
          <p:cNvPr id="8" name="Text 6"/>
          <p:cNvSpPr txBox="1"/>
          <p:nvPr/>
        </p:nvSpPr>
        <p:spPr>
          <a:xfrm>
            <a:off x="713232" y="2834640"/>
            <a:ext cx="3566160" cy="320040"/>
          </a:xfrm>
          <a:prstGeom prst="rect">
            <a:avLst/>
          </a:prstGeom>
          <a:noFill/>
          <a:ln/>
        </p:spPr>
        <p:txBody>
          <a:bodyPr wrap="square" lIns="0" tIns="0" rIns="0" bIns="0" rtlCol="0" anchor="t"/>
          <a:lstStyle/>
          <a:p>
            <a:pPr marL="0" indent="0">
              <a:lnSpc>
                <a:spcPct val="120000"/>
              </a:lnSpc>
              <a:buNone/>
            </a:pPr>
            <a:r>
              <a:rPr lang="en-US" sz="1050" dirty="0">
                <a:solidFill>
                  <a:srgbClr val="1A1A1F"/>
                </a:solidFill>
                <a:latin typeface="Courier New" pitchFamily="34" charset="0"/>
                <a:ea typeface="Courier New" pitchFamily="34" charset="-122"/>
                <a:cs typeface="Courier New" pitchFamily="34" charset="-120"/>
              </a:rPr>
              <a:t>&lt;button hx-delete="/tasks/7"&gt;</a:t>
            </a:r>
            <a:endParaRPr lang="en-US" sz="1050" dirty="0"/>
          </a:p>
        </p:txBody>
      </p:sp>
      <p:sp>
        <p:nvSpPr>
          <p:cNvPr id="9" name="Text 7"/>
          <p:cNvSpPr txBox="1"/>
          <p:nvPr/>
        </p:nvSpPr>
        <p:spPr>
          <a:xfrm>
            <a:off x="713232" y="3218688"/>
            <a:ext cx="3520440" cy="457200"/>
          </a:xfrm>
          <a:prstGeom prst="rect">
            <a:avLst/>
          </a:prstGeom>
          <a:noFill/>
          <a:ln/>
        </p:spPr>
        <p:txBody>
          <a:bodyPr wrap="square" lIns="0" tIns="0" rIns="0" bIns="0" rtlCol="0" anchor="ctr"/>
          <a:lstStyle/>
          <a:p>
            <a:pPr marL="0" indent="0">
              <a:buNone/>
            </a:pPr>
            <a:r>
              <a:rPr lang="en-US" sz="1050" dirty="0">
                <a:solidFill>
                  <a:srgbClr val="6B6B75"/>
                </a:solidFill>
                <a:latin typeface="Calibri" pitchFamily="34" charset="0"/>
                <a:ea typeface="Calibri" pitchFamily="34" charset="-122"/>
                <a:cs typeface="Calibri" pitchFamily="34" charset="-120"/>
              </a:rPr>
              <a:t>Leyendo esta línea sé qué hace el botón.</a:t>
            </a:r>
            <a:endParaRPr lang="en-US" sz="1050" dirty="0"/>
          </a:p>
        </p:txBody>
      </p:sp>
      <p:sp>
        <p:nvSpPr>
          <p:cNvPr id="10" name="Shape 8"/>
          <p:cNvSpPr/>
          <p:nvPr/>
        </p:nvSpPr>
        <p:spPr>
          <a:xfrm>
            <a:off x="4709160" y="2395728"/>
            <a:ext cx="3931920" cy="1417320"/>
          </a:xfrm>
          <a:prstGeom prst="roundRect">
            <a:avLst>
              <a:gd name="adj" fmla="val 3871"/>
            </a:avLst>
          </a:prstGeom>
          <a:solidFill>
            <a:srgbClr val="FFFFFF"/>
          </a:solidFill>
          <a:ln w="12700">
            <a:solidFill>
              <a:srgbClr val="E2DCDB"/>
            </a:solidFill>
            <a:prstDash val="solid"/>
          </a:ln>
        </p:spPr>
        <p:txBody>
          <a:bodyPr/>
          <a:lstStyle/>
          <a:p>
            <a:endParaRPr lang="es-ES"/>
          </a:p>
        </p:txBody>
      </p:sp>
      <p:sp>
        <p:nvSpPr>
          <p:cNvPr id="11" name="Text 9"/>
          <p:cNvSpPr txBox="1"/>
          <p:nvPr/>
        </p:nvSpPr>
        <p:spPr>
          <a:xfrm>
            <a:off x="4919472" y="2523744"/>
            <a:ext cx="3474720" cy="256032"/>
          </a:xfrm>
          <a:prstGeom prst="rect">
            <a:avLst/>
          </a:prstGeom>
          <a:noFill/>
          <a:ln/>
        </p:spPr>
        <p:txBody>
          <a:bodyPr wrap="square" lIns="0" tIns="0" rIns="0" bIns="0" rtlCol="0" anchor="ctr"/>
          <a:lstStyle/>
          <a:p>
            <a:pPr marL="0" indent="0">
              <a:buNone/>
            </a:pPr>
            <a:r>
              <a:rPr lang="en-US" sz="1200" b="1" dirty="0">
                <a:solidFill>
                  <a:srgbClr val="2F3C7E"/>
                </a:solidFill>
                <a:latin typeface="Calibri" pitchFamily="34" charset="0"/>
                <a:ea typeface="Calibri" pitchFamily="34" charset="-122"/>
                <a:cs typeface="Calibri" pitchFamily="34" charset="-120"/>
              </a:rPr>
              <a:t>Acción fantasmal a distancia</a:t>
            </a:r>
            <a:endParaRPr lang="en-US" sz="1200" dirty="0"/>
          </a:p>
        </p:txBody>
      </p:sp>
      <p:sp>
        <p:nvSpPr>
          <p:cNvPr id="12" name="Text 10"/>
          <p:cNvSpPr txBox="1"/>
          <p:nvPr/>
        </p:nvSpPr>
        <p:spPr>
          <a:xfrm>
            <a:off x="4919472" y="2834640"/>
            <a:ext cx="3566160" cy="457200"/>
          </a:xfrm>
          <a:prstGeom prst="rect">
            <a:avLst/>
          </a:prstGeom>
          <a:noFill/>
          <a:ln/>
        </p:spPr>
        <p:txBody>
          <a:bodyPr wrap="square" lIns="0" tIns="0" rIns="0" bIns="0" rtlCol="0" anchor="t"/>
          <a:lstStyle/>
          <a:p>
            <a:pPr marL="0" indent="0">
              <a:lnSpc>
                <a:spcPct val="120000"/>
              </a:lnSpc>
              <a:buNone/>
            </a:pPr>
            <a:r>
              <a:rPr lang="en-US" sz="1050" dirty="0">
                <a:solidFill>
                  <a:srgbClr val="1A1A1F"/>
                </a:solidFill>
                <a:latin typeface="Courier New" pitchFamily="34" charset="0"/>
                <a:ea typeface="Courier New" pitchFamily="34" charset="-122"/>
                <a:cs typeface="Courier New" pitchFamily="34" charset="-120"/>
              </a:rPr>
              <a:t>document.querySelector("#btn-7")</a:t>
            </a:r>
            <a:endParaRPr lang="en-US" sz="1050" dirty="0"/>
          </a:p>
          <a:p>
            <a:pPr marL="0" indent="0">
              <a:lnSpc>
                <a:spcPct val="120000"/>
              </a:lnSpc>
              <a:buNone/>
            </a:pPr>
            <a:r>
              <a:rPr lang="en-US" sz="1050" dirty="0">
                <a:solidFill>
                  <a:srgbClr val="1A1A1F"/>
                </a:solidFill>
                <a:latin typeface="Courier New" pitchFamily="34" charset="0"/>
                <a:ea typeface="Courier New" pitchFamily="34" charset="-122"/>
                <a:cs typeface="Courier New" pitchFamily="34" charset="-120"/>
              </a:rPr>
              <a:t>  .addEventListener("click", …)</a:t>
            </a:r>
            <a:endParaRPr lang="en-US" sz="1050" dirty="0"/>
          </a:p>
        </p:txBody>
      </p:sp>
      <p:sp>
        <p:nvSpPr>
          <p:cNvPr id="13" name="Text 11"/>
          <p:cNvSpPr txBox="1"/>
          <p:nvPr/>
        </p:nvSpPr>
        <p:spPr>
          <a:xfrm>
            <a:off x="4919472" y="3310128"/>
            <a:ext cx="3520440" cy="411480"/>
          </a:xfrm>
          <a:prstGeom prst="rect">
            <a:avLst/>
          </a:prstGeom>
          <a:noFill/>
          <a:ln/>
        </p:spPr>
        <p:txBody>
          <a:bodyPr wrap="square" lIns="0" tIns="0" rIns="0" bIns="0" rtlCol="0" anchor="ctr"/>
          <a:lstStyle/>
          <a:p>
            <a:pPr marL="0" indent="0">
              <a:buNone/>
            </a:pPr>
            <a:r>
              <a:rPr lang="en-US" sz="1050" dirty="0">
                <a:solidFill>
                  <a:srgbClr val="6B6B75"/>
                </a:solidFill>
                <a:latin typeface="Calibri" pitchFamily="34" charset="0"/>
                <a:ea typeface="Calibri" pitchFamily="34" charset="-122"/>
                <a:cs typeface="Calibri" pitchFamily="34" charset="-120"/>
              </a:rPr>
              <a:t>¿En qué archivo está? Hay que ir a buscarlo.</a:t>
            </a:r>
            <a:endParaRPr lang="en-US" sz="1050" dirty="0"/>
          </a:p>
        </p:txBody>
      </p:sp>
      <p:sp>
        <p:nvSpPr>
          <p:cNvPr id="14" name="Text 12"/>
          <p:cNvSpPr txBox="1"/>
          <p:nvPr/>
        </p:nvSpPr>
        <p:spPr>
          <a:xfrm>
            <a:off x="502920" y="3977640"/>
            <a:ext cx="8138160" cy="566928"/>
          </a:xfrm>
          <a:prstGeom prst="rect">
            <a:avLst/>
          </a:prstGeom>
          <a:noFill/>
          <a:ln/>
        </p:spPr>
        <p:txBody>
          <a:bodyPr wrap="square" lIns="0" tIns="0" rIns="0" bIns="0" rtlCol="0" anchor="ctr"/>
          <a:lstStyle/>
          <a:p>
            <a:pPr marL="0" indent="0">
              <a:lnSpc>
                <a:spcPct val="115000"/>
              </a:lnSpc>
              <a:buNone/>
            </a:pPr>
            <a:r>
              <a:rPr lang="en-US" sz="1200" b="1" dirty="0">
                <a:solidFill>
                  <a:srgbClr val="1A1A1F"/>
                </a:solidFill>
                <a:latin typeface="Calibri" pitchFamily="34" charset="0"/>
                <a:ea typeface="Calibri" pitchFamily="34" charset="-122"/>
                <a:cs typeface="Calibri" pitchFamily="34" charset="-120"/>
              </a:rPr>
              <a:t>El principio se llama Locality of Behaviour</a:t>
            </a:r>
            <a:r>
              <a:rPr lang="en-US" sz="1200" dirty="0">
                <a:solidFill>
                  <a:srgbClr val="6B6B75"/>
                </a:solidFill>
                <a:latin typeface="Calibri" pitchFamily="34" charset="0"/>
                <a:ea typeface="Calibri" pitchFamily="34" charset="-122"/>
                <a:cs typeface="Calibri" pitchFamily="34" charset="-120"/>
              </a:rPr>
              <a:t> y entra en conflicto declarado con DRY y con la separación de intereses. No propone incrustar la implementación: propone hacer evidente la invocación.</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1417320"/>
            <a:ext cx="2011680" cy="1371600"/>
          </a:xfrm>
          <a:prstGeom prst="rect">
            <a:avLst/>
          </a:prstGeom>
          <a:noFill/>
          <a:ln/>
        </p:spPr>
        <p:txBody>
          <a:bodyPr wrap="square" lIns="0" tIns="0" rIns="0" bIns="0" rtlCol="0" anchor="ctr"/>
          <a:lstStyle/>
          <a:p>
            <a:pPr marL="0" indent="0">
              <a:buNone/>
            </a:pPr>
            <a:r>
              <a:rPr lang="en-US" sz="8800" b="1" dirty="0">
                <a:solidFill>
                  <a:srgbClr val="E8474C"/>
                </a:solidFill>
                <a:latin typeface="Cambria" pitchFamily="34" charset="0"/>
                <a:ea typeface="Cambria" pitchFamily="34" charset="-122"/>
                <a:cs typeface="Cambria" pitchFamily="34" charset="-120"/>
              </a:rPr>
              <a:t>03</a:t>
            </a:r>
            <a:endParaRPr lang="en-US" sz="8800" dirty="0"/>
          </a:p>
        </p:txBody>
      </p:sp>
      <p:sp>
        <p:nvSpPr>
          <p:cNvPr id="3" name="Text 1"/>
          <p:cNvSpPr txBox="1"/>
          <p:nvPr/>
        </p:nvSpPr>
        <p:spPr>
          <a:xfrm>
            <a:off x="2514600" y="1691640"/>
            <a:ext cx="6035040" cy="77724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Criterio y crítica</a:t>
            </a:r>
            <a:endParaRPr lang="en-US" sz="4000" dirty="0"/>
          </a:p>
        </p:txBody>
      </p:sp>
      <p:sp>
        <p:nvSpPr>
          <p:cNvPr id="4" name="Text 2"/>
          <p:cNvSpPr txBox="1"/>
          <p:nvPr/>
        </p:nvSpPr>
        <p:spPr>
          <a:xfrm>
            <a:off x="2542032" y="2487168"/>
            <a:ext cx="5943600" cy="411480"/>
          </a:xfrm>
          <a:prstGeom prst="rect">
            <a:avLst/>
          </a:prstGeom>
          <a:noFill/>
          <a:ln/>
        </p:spPr>
        <p:txBody>
          <a:bodyPr wrap="square" lIns="0" tIns="0" rIns="0" bIns="0" rtlCol="0" anchor="ctr"/>
          <a:lstStyle/>
          <a:p>
            <a:pPr marL="0" indent="0">
              <a:buNone/>
            </a:pPr>
            <a:r>
              <a:rPr lang="en-US" sz="1400" dirty="0">
                <a:solidFill>
                  <a:srgbClr val="A6A6B0"/>
                </a:solidFill>
                <a:latin typeface="Calibri" pitchFamily="34" charset="0"/>
                <a:ea typeface="Calibri" pitchFamily="34" charset="-122"/>
                <a:cs typeface="Calibri" pitchFamily="34" charset="-120"/>
              </a:rPr>
              <a:t>Dónde encaja, dónde no, y qué dice la industria</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03 · CRITERIO Y CRÍTICA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2800" b="1" dirty="0">
                <a:solidFill>
                  <a:srgbClr val="1A1A1F"/>
                </a:solidFill>
                <a:latin typeface="Cambria" pitchFamily="34" charset="0"/>
                <a:ea typeface="Cambria" pitchFamily="34" charset="-122"/>
                <a:cs typeface="Cambria" pitchFamily="34" charset="-120"/>
              </a:rPr>
              <a:t>Cinco ecosistemas llegaron a la misma idea</a:t>
            </a:r>
            <a:endParaRPr lang="en-US" sz="2800" dirty="0"/>
          </a:p>
        </p:txBody>
      </p:sp>
      <p:sp>
        <p:nvSpPr>
          <p:cNvPr id="4" name="Text 2"/>
          <p:cNvSpPr txBox="1"/>
          <p:nvPr/>
        </p:nvSpPr>
        <p:spPr>
          <a:xfrm>
            <a:off x="685800" y="1371600"/>
            <a:ext cx="2103120" cy="237744"/>
          </a:xfrm>
          <a:prstGeom prst="rect">
            <a:avLst/>
          </a:prstGeom>
          <a:noFill/>
          <a:ln/>
        </p:spPr>
        <p:txBody>
          <a:bodyPr wrap="square" lIns="0" tIns="0" rIns="0" bIns="0" rtlCol="0" anchor="ctr"/>
          <a:lstStyle/>
          <a:p>
            <a:pPr marL="0" indent="0">
              <a:buNone/>
            </a:pPr>
            <a:r>
              <a:rPr lang="en-US" sz="950" b="1" kern="0" spc="150" dirty="0">
                <a:solidFill>
                  <a:srgbClr val="6B6B75"/>
                </a:solidFill>
                <a:latin typeface="Calibri" pitchFamily="34" charset="0"/>
                <a:ea typeface="Calibri" pitchFamily="34" charset="-122"/>
                <a:cs typeface="Calibri" pitchFamily="34" charset="-120"/>
              </a:rPr>
              <a:t>Tecnología</a:t>
            </a:r>
            <a:endParaRPr lang="en-US" sz="950" dirty="0"/>
          </a:p>
        </p:txBody>
      </p:sp>
      <p:sp>
        <p:nvSpPr>
          <p:cNvPr id="5" name="Text 3"/>
          <p:cNvSpPr txBox="1"/>
          <p:nvPr/>
        </p:nvSpPr>
        <p:spPr>
          <a:xfrm>
            <a:off x="2926080" y="1371600"/>
            <a:ext cx="1828800" cy="237744"/>
          </a:xfrm>
          <a:prstGeom prst="rect">
            <a:avLst/>
          </a:prstGeom>
          <a:noFill/>
          <a:ln/>
        </p:spPr>
        <p:txBody>
          <a:bodyPr wrap="square" lIns="0" tIns="0" rIns="0" bIns="0" rtlCol="0" anchor="ctr"/>
          <a:lstStyle/>
          <a:p>
            <a:pPr marL="0" indent="0">
              <a:buNone/>
            </a:pPr>
            <a:r>
              <a:rPr lang="en-US" sz="950" b="1" kern="0" spc="150" dirty="0">
                <a:solidFill>
                  <a:srgbClr val="6B6B75"/>
                </a:solidFill>
                <a:latin typeface="Calibri" pitchFamily="34" charset="0"/>
                <a:ea typeface="Calibri" pitchFamily="34" charset="-122"/>
                <a:cs typeface="Calibri" pitchFamily="34" charset="-120"/>
              </a:rPr>
              <a:t>Ecosistema</a:t>
            </a:r>
            <a:endParaRPr lang="en-US" sz="950" dirty="0"/>
          </a:p>
        </p:txBody>
      </p:sp>
      <p:sp>
        <p:nvSpPr>
          <p:cNvPr id="6" name="Text 4"/>
          <p:cNvSpPr txBox="1"/>
          <p:nvPr/>
        </p:nvSpPr>
        <p:spPr>
          <a:xfrm>
            <a:off x="4892040" y="1371600"/>
            <a:ext cx="3566160" cy="237744"/>
          </a:xfrm>
          <a:prstGeom prst="rect">
            <a:avLst/>
          </a:prstGeom>
          <a:noFill/>
          <a:ln/>
        </p:spPr>
        <p:txBody>
          <a:bodyPr wrap="square" lIns="0" tIns="0" rIns="0" bIns="0" rtlCol="0" anchor="ctr"/>
          <a:lstStyle/>
          <a:p>
            <a:pPr marL="0" indent="0">
              <a:buNone/>
            </a:pPr>
            <a:r>
              <a:rPr lang="en-US" sz="950" b="1" kern="0" spc="150" dirty="0">
                <a:solidFill>
                  <a:srgbClr val="6B6B75"/>
                </a:solidFill>
                <a:latin typeface="Calibri" pitchFamily="34" charset="0"/>
                <a:ea typeface="Calibri" pitchFamily="34" charset="-122"/>
                <a:cs typeface="Calibri" pitchFamily="34" charset="-120"/>
              </a:rPr>
              <a:t>Rasgo propio</a:t>
            </a:r>
            <a:endParaRPr lang="en-US" sz="950" dirty="0"/>
          </a:p>
        </p:txBody>
      </p:sp>
      <p:sp>
        <p:nvSpPr>
          <p:cNvPr id="7" name="Shape 5"/>
          <p:cNvSpPr/>
          <p:nvPr/>
        </p:nvSpPr>
        <p:spPr>
          <a:xfrm>
            <a:off x="502920" y="1664208"/>
            <a:ext cx="8138160" cy="493776"/>
          </a:xfrm>
          <a:prstGeom prst="roundRect">
            <a:avLst>
              <a:gd name="adj" fmla="val 11111"/>
            </a:avLst>
          </a:prstGeom>
          <a:solidFill>
            <a:srgbClr val="F4EFEE"/>
          </a:solidFill>
          <a:ln w="12700">
            <a:solidFill>
              <a:srgbClr val="990011"/>
            </a:solidFill>
            <a:prstDash val="solid"/>
          </a:ln>
        </p:spPr>
        <p:txBody>
          <a:bodyPr/>
          <a:lstStyle/>
          <a:p>
            <a:endParaRPr lang="es-ES"/>
          </a:p>
        </p:txBody>
      </p:sp>
      <p:sp>
        <p:nvSpPr>
          <p:cNvPr id="8" name="Text 6"/>
          <p:cNvSpPr txBox="1"/>
          <p:nvPr/>
        </p:nvSpPr>
        <p:spPr>
          <a:xfrm>
            <a:off x="685800" y="1783080"/>
            <a:ext cx="2148840" cy="274320"/>
          </a:xfrm>
          <a:prstGeom prst="rect">
            <a:avLst/>
          </a:prstGeom>
          <a:noFill/>
          <a:ln/>
        </p:spPr>
        <p:txBody>
          <a:bodyPr wrap="square" lIns="0" tIns="0" rIns="0" bIns="0" rtlCol="0" anchor="ctr"/>
          <a:lstStyle/>
          <a:p>
            <a:pPr marL="0" indent="0">
              <a:buNone/>
            </a:pPr>
            <a:r>
              <a:rPr lang="en-US" sz="1250" b="1" dirty="0">
                <a:solidFill>
                  <a:srgbClr val="990011"/>
                </a:solidFill>
                <a:latin typeface="Calibri" pitchFamily="34" charset="0"/>
                <a:ea typeface="Calibri" pitchFamily="34" charset="-122"/>
                <a:cs typeface="Calibri" pitchFamily="34" charset="-120"/>
              </a:rPr>
              <a:t>HTMX</a:t>
            </a:r>
            <a:endParaRPr lang="en-US" sz="1250" dirty="0"/>
          </a:p>
        </p:txBody>
      </p:sp>
      <p:sp>
        <p:nvSpPr>
          <p:cNvPr id="9" name="Text 7"/>
          <p:cNvSpPr txBox="1"/>
          <p:nvPr/>
        </p:nvSpPr>
        <p:spPr>
          <a:xfrm>
            <a:off x="2926080" y="1783080"/>
            <a:ext cx="1874520" cy="274320"/>
          </a:xfrm>
          <a:prstGeom prst="rect">
            <a:avLst/>
          </a:prstGeom>
          <a:noFill/>
          <a:ln/>
        </p:spPr>
        <p:txBody>
          <a:bodyPr wrap="square" lIns="0" tIns="0" rIns="0" bIns="0" rtlCol="0" anchor="ctr"/>
          <a:lstStyle/>
          <a:p>
            <a:pPr marL="0" indent="0">
              <a:buNone/>
            </a:pPr>
            <a:r>
              <a:rPr lang="en-US" sz="1150" dirty="0">
                <a:solidFill>
                  <a:srgbClr val="6B6B75"/>
                </a:solidFill>
                <a:latin typeface="Calibri" pitchFamily="34" charset="0"/>
                <a:ea typeface="Calibri" pitchFamily="34" charset="-122"/>
                <a:cs typeface="Calibri" pitchFamily="34" charset="-120"/>
              </a:rPr>
              <a:t>Cualquier backend</a:t>
            </a:r>
            <a:endParaRPr lang="en-US" sz="1150" dirty="0"/>
          </a:p>
        </p:txBody>
      </p:sp>
      <p:sp>
        <p:nvSpPr>
          <p:cNvPr id="10" name="Text 8"/>
          <p:cNvSpPr txBox="1"/>
          <p:nvPr/>
        </p:nvSpPr>
        <p:spPr>
          <a:xfrm>
            <a:off x="4892040" y="1783080"/>
            <a:ext cx="3611880" cy="274320"/>
          </a:xfrm>
          <a:prstGeom prst="rect">
            <a:avLst/>
          </a:prstGeom>
          <a:noFill/>
          <a:ln/>
        </p:spPr>
        <p:txBody>
          <a:bodyPr wrap="square" lIns="0" tIns="0" rIns="0" bIns="0" rtlCol="0" anchor="ctr"/>
          <a:lstStyle/>
          <a:p>
            <a:pPr marL="0" indent="0">
              <a:buNone/>
            </a:pPr>
            <a:r>
              <a:rPr lang="en-US" sz="1150" dirty="0">
                <a:solidFill>
                  <a:srgbClr val="1A1A1F"/>
                </a:solidFill>
                <a:latin typeface="Calibri" pitchFamily="34" charset="0"/>
                <a:ea typeface="Calibri" pitchFamily="34" charset="-122"/>
                <a:cs typeface="Calibri" pitchFamily="34" charset="-120"/>
              </a:rPr>
              <a:t>Atributos HTML, fragmentos, sin compilación</a:t>
            </a:r>
            <a:endParaRPr lang="en-US" sz="1150" dirty="0"/>
          </a:p>
        </p:txBody>
      </p:sp>
      <p:sp>
        <p:nvSpPr>
          <p:cNvPr id="11" name="Shape 9"/>
          <p:cNvSpPr/>
          <p:nvPr/>
        </p:nvSpPr>
        <p:spPr>
          <a:xfrm>
            <a:off x="502920" y="2231136"/>
            <a:ext cx="8138160" cy="493776"/>
          </a:xfrm>
          <a:prstGeom prst="roundRect">
            <a:avLst>
              <a:gd name="adj" fmla="val 11111"/>
            </a:avLst>
          </a:prstGeom>
          <a:solidFill>
            <a:srgbClr val="FFFFFF"/>
          </a:solidFill>
          <a:ln w="12700">
            <a:solidFill>
              <a:srgbClr val="E2DCDB"/>
            </a:solidFill>
            <a:prstDash val="solid"/>
          </a:ln>
        </p:spPr>
        <p:txBody>
          <a:bodyPr/>
          <a:lstStyle/>
          <a:p>
            <a:endParaRPr lang="es-ES"/>
          </a:p>
        </p:txBody>
      </p:sp>
      <p:sp>
        <p:nvSpPr>
          <p:cNvPr id="12" name="Text 10"/>
          <p:cNvSpPr txBox="1"/>
          <p:nvPr/>
        </p:nvSpPr>
        <p:spPr>
          <a:xfrm>
            <a:off x="685800" y="2350008"/>
            <a:ext cx="214884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Hotwire / Turbo</a:t>
            </a:r>
            <a:endParaRPr lang="en-US" sz="1250" dirty="0"/>
          </a:p>
        </p:txBody>
      </p:sp>
      <p:sp>
        <p:nvSpPr>
          <p:cNvPr id="13" name="Text 11"/>
          <p:cNvSpPr txBox="1"/>
          <p:nvPr/>
        </p:nvSpPr>
        <p:spPr>
          <a:xfrm>
            <a:off x="2926080" y="2350008"/>
            <a:ext cx="1874520" cy="274320"/>
          </a:xfrm>
          <a:prstGeom prst="rect">
            <a:avLst/>
          </a:prstGeom>
          <a:noFill/>
          <a:ln/>
        </p:spPr>
        <p:txBody>
          <a:bodyPr wrap="square" lIns="0" tIns="0" rIns="0" bIns="0" rtlCol="0" anchor="ctr"/>
          <a:lstStyle/>
          <a:p>
            <a:pPr marL="0" indent="0">
              <a:buNone/>
            </a:pPr>
            <a:r>
              <a:rPr lang="en-US" sz="1150" dirty="0">
                <a:solidFill>
                  <a:srgbClr val="6B6B75"/>
                </a:solidFill>
                <a:latin typeface="Calibri" pitchFamily="34" charset="0"/>
                <a:ea typeface="Calibri" pitchFamily="34" charset="-122"/>
                <a:cs typeface="Calibri" pitchFamily="34" charset="-120"/>
              </a:rPr>
              <a:t>Ruby on Rails</a:t>
            </a:r>
            <a:endParaRPr lang="en-US" sz="1150" dirty="0"/>
          </a:p>
        </p:txBody>
      </p:sp>
      <p:sp>
        <p:nvSpPr>
          <p:cNvPr id="14" name="Text 12"/>
          <p:cNvSpPr txBox="1"/>
          <p:nvPr/>
        </p:nvSpPr>
        <p:spPr>
          <a:xfrm>
            <a:off x="4892040" y="2350008"/>
            <a:ext cx="3611880" cy="274320"/>
          </a:xfrm>
          <a:prstGeom prst="rect">
            <a:avLst/>
          </a:prstGeom>
          <a:noFill/>
          <a:ln/>
        </p:spPr>
        <p:txBody>
          <a:bodyPr wrap="square" lIns="0" tIns="0" rIns="0" bIns="0" rtlCol="0" anchor="ctr"/>
          <a:lstStyle/>
          <a:p>
            <a:pPr marL="0" indent="0">
              <a:buNone/>
            </a:pPr>
            <a:r>
              <a:rPr lang="en-US" sz="1150" dirty="0">
                <a:solidFill>
                  <a:srgbClr val="1A1A1F"/>
                </a:solidFill>
                <a:latin typeface="Calibri" pitchFamily="34" charset="0"/>
                <a:ea typeface="Calibri" pitchFamily="34" charset="-122"/>
                <a:cs typeface="Calibri" pitchFamily="34" charset="-120"/>
              </a:rPr>
              <a:t>Turbo Frames y Streams por convención</a:t>
            </a:r>
            <a:endParaRPr lang="en-US" sz="1150" dirty="0"/>
          </a:p>
        </p:txBody>
      </p:sp>
      <p:sp>
        <p:nvSpPr>
          <p:cNvPr id="15" name="Shape 13"/>
          <p:cNvSpPr/>
          <p:nvPr/>
        </p:nvSpPr>
        <p:spPr>
          <a:xfrm>
            <a:off x="502920" y="2798064"/>
            <a:ext cx="8138160" cy="493776"/>
          </a:xfrm>
          <a:prstGeom prst="roundRect">
            <a:avLst>
              <a:gd name="adj" fmla="val 11111"/>
            </a:avLst>
          </a:prstGeom>
          <a:solidFill>
            <a:srgbClr val="FFFFFF"/>
          </a:solidFill>
          <a:ln w="12700">
            <a:solidFill>
              <a:srgbClr val="E2DCDB"/>
            </a:solidFill>
            <a:prstDash val="solid"/>
          </a:ln>
        </p:spPr>
        <p:txBody>
          <a:bodyPr/>
          <a:lstStyle/>
          <a:p>
            <a:endParaRPr lang="es-ES"/>
          </a:p>
        </p:txBody>
      </p:sp>
      <p:sp>
        <p:nvSpPr>
          <p:cNvPr id="16" name="Text 14"/>
          <p:cNvSpPr txBox="1"/>
          <p:nvPr/>
        </p:nvSpPr>
        <p:spPr>
          <a:xfrm>
            <a:off x="685800" y="2916936"/>
            <a:ext cx="214884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Phoenix LiveView</a:t>
            </a:r>
            <a:endParaRPr lang="en-US" sz="1250" dirty="0"/>
          </a:p>
        </p:txBody>
      </p:sp>
      <p:sp>
        <p:nvSpPr>
          <p:cNvPr id="17" name="Text 15"/>
          <p:cNvSpPr txBox="1"/>
          <p:nvPr/>
        </p:nvSpPr>
        <p:spPr>
          <a:xfrm>
            <a:off x="2926080" y="2916936"/>
            <a:ext cx="1874520" cy="274320"/>
          </a:xfrm>
          <a:prstGeom prst="rect">
            <a:avLst/>
          </a:prstGeom>
          <a:noFill/>
          <a:ln/>
        </p:spPr>
        <p:txBody>
          <a:bodyPr wrap="square" lIns="0" tIns="0" rIns="0" bIns="0" rtlCol="0" anchor="ctr"/>
          <a:lstStyle/>
          <a:p>
            <a:pPr marL="0" indent="0">
              <a:buNone/>
            </a:pPr>
            <a:r>
              <a:rPr lang="en-US" sz="1150" dirty="0">
                <a:solidFill>
                  <a:srgbClr val="6B6B75"/>
                </a:solidFill>
                <a:latin typeface="Calibri" pitchFamily="34" charset="0"/>
                <a:ea typeface="Calibri" pitchFamily="34" charset="-122"/>
                <a:cs typeface="Calibri" pitchFamily="34" charset="-120"/>
              </a:rPr>
              <a:t>Elixir</a:t>
            </a:r>
            <a:endParaRPr lang="en-US" sz="1150" dirty="0"/>
          </a:p>
        </p:txBody>
      </p:sp>
      <p:sp>
        <p:nvSpPr>
          <p:cNvPr id="18" name="Text 16"/>
          <p:cNvSpPr txBox="1"/>
          <p:nvPr/>
        </p:nvSpPr>
        <p:spPr>
          <a:xfrm>
            <a:off x="4892040" y="2916936"/>
            <a:ext cx="3611880" cy="274320"/>
          </a:xfrm>
          <a:prstGeom prst="rect">
            <a:avLst/>
          </a:prstGeom>
          <a:noFill/>
          <a:ln/>
        </p:spPr>
        <p:txBody>
          <a:bodyPr wrap="square" lIns="0" tIns="0" rIns="0" bIns="0" rtlCol="0" anchor="ctr"/>
          <a:lstStyle/>
          <a:p>
            <a:pPr marL="0" indent="0">
              <a:buNone/>
            </a:pPr>
            <a:r>
              <a:rPr lang="en-US" sz="1150" dirty="0">
                <a:solidFill>
                  <a:srgbClr val="1A1A1F"/>
                </a:solidFill>
                <a:latin typeface="Calibri" pitchFamily="34" charset="0"/>
                <a:ea typeface="Calibri" pitchFamily="34" charset="-122"/>
                <a:cs typeface="Calibri" pitchFamily="34" charset="-120"/>
              </a:rPr>
              <a:t>Estado en el servidor, diffs por WebSocket</a:t>
            </a:r>
            <a:endParaRPr lang="en-US" sz="1150" dirty="0"/>
          </a:p>
        </p:txBody>
      </p:sp>
      <p:sp>
        <p:nvSpPr>
          <p:cNvPr id="19" name="Shape 17"/>
          <p:cNvSpPr/>
          <p:nvPr/>
        </p:nvSpPr>
        <p:spPr>
          <a:xfrm>
            <a:off x="502920" y="3364992"/>
            <a:ext cx="8138160" cy="493776"/>
          </a:xfrm>
          <a:prstGeom prst="roundRect">
            <a:avLst>
              <a:gd name="adj" fmla="val 11111"/>
            </a:avLst>
          </a:prstGeom>
          <a:solidFill>
            <a:srgbClr val="FFFFFF"/>
          </a:solidFill>
          <a:ln w="12700">
            <a:solidFill>
              <a:srgbClr val="E2DCDB"/>
            </a:solidFill>
            <a:prstDash val="solid"/>
          </a:ln>
        </p:spPr>
        <p:txBody>
          <a:bodyPr/>
          <a:lstStyle/>
          <a:p>
            <a:endParaRPr lang="es-ES"/>
          </a:p>
        </p:txBody>
      </p:sp>
      <p:sp>
        <p:nvSpPr>
          <p:cNvPr id="20" name="Text 18"/>
          <p:cNvSpPr txBox="1"/>
          <p:nvPr/>
        </p:nvSpPr>
        <p:spPr>
          <a:xfrm>
            <a:off x="685800" y="3483864"/>
            <a:ext cx="214884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Laravel Livewire</a:t>
            </a:r>
            <a:endParaRPr lang="en-US" sz="1250" dirty="0"/>
          </a:p>
        </p:txBody>
      </p:sp>
      <p:sp>
        <p:nvSpPr>
          <p:cNvPr id="21" name="Text 19"/>
          <p:cNvSpPr txBox="1"/>
          <p:nvPr/>
        </p:nvSpPr>
        <p:spPr>
          <a:xfrm>
            <a:off x="2926080" y="3483864"/>
            <a:ext cx="1874520" cy="274320"/>
          </a:xfrm>
          <a:prstGeom prst="rect">
            <a:avLst/>
          </a:prstGeom>
          <a:noFill/>
          <a:ln/>
        </p:spPr>
        <p:txBody>
          <a:bodyPr wrap="square" lIns="0" tIns="0" rIns="0" bIns="0" rtlCol="0" anchor="ctr"/>
          <a:lstStyle/>
          <a:p>
            <a:pPr marL="0" indent="0">
              <a:buNone/>
            </a:pPr>
            <a:r>
              <a:rPr lang="en-US" sz="1150" dirty="0">
                <a:solidFill>
                  <a:srgbClr val="6B6B75"/>
                </a:solidFill>
                <a:latin typeface="Calibri" pitchFamily="34" charset="0"/>
                <a:ea typeface="Calibri" pitchFamily="34" charset="-122"/>
                <a:cs typeface="Calibri" pitchFamily="34" charset="-120"/>
              </a:rPr>
              <a:t>PHP</a:t>
            </a:r>
            <a:endParaRPr lang="en-US" sz="1150" dirty="0"/>
          </a:p>
        </p:txBody>
      </p:sp>
      <p:sp>
        <p:nvSpPr>
          <p:cNvPr id="22" name="Text 20"/>
          <p:cNvSpPr txBox="1"/>
          <p:nvPr/>
        </p:nvSpPr>
        <p:spPr>
          <a:xfrm>
            <a:off x="4892040" y="3483864"/>
            <a:ext cx="3611880" cy="274320"/>
          </a:xfrm>
          <a:prstGeom prst="rect">
            <a:avLst/>
          </a:prstGeom>
          <a:noFill/>
          <a:ln/>
        </p:spPr>
        <p:txBody>
          <a:bodyPr wrap="square" lIns="0" tIns="0" rIns="0" bIns="0" rtlCol="0" anchor="ctr"/>
          <a:lstStyle/>
          <a:p>
            <a:pPr marL="0" indent="0">
              <a:buNone/>
            </a:pPr>
            <a:r>
              <a:rPr lang="en-US" sz="1150" dirty="0">
                <a:solidFill>
                  <a:srgbClr val="1A1A1F"/>
                </a:solidFill>
                <a:latin typeface="Calibri" pitchFamily="34" charset="0"/>
                <a:ea typeface="Calibri" pitchFamily="34" charset="-122"/>
                <a:cs typeface="Calibri" pitchFamily="34" charset="-120"/>
              </a:rPr>
              <a:t>Componentes de servidor declarativos</a:t>
            </a:r>
            <a:endParaRPr lang="en-US" sz="1150" dirty="0"/>
          </a:p>
        </p:txBody>
      </p:sp>
      <p:sp>
        <p:nvSpPr>
          <p:cNvPr id="23" name="Shape 21"/>
          <p:cNvSpPr/>
          <p:nvPr/>
        </p:nvSpPr>
        <p:spPr>
          <a:xfrm>
            <a:off x="502920" y="3931920"/>
            <a:ext cx="8138160" cy="493776"/>
          </a:xfrm>
          <a:prstGeom prst="roundRect">
            <a:avLst>
              <a:gd name="adj" fmla="val 11111"/>
            </a:avLst>
          </a:prstGeom>
          <a:solidFill>
            <a:srgbClr val="FFFFFF"/>
          </a:solidFill>
          <a:ln w="12700">
            <a:solidFill>
              <a:srgbClr val="E2DCDB"/>
            </a:solidFill>
            <a:prstDash val="solid"/>
          </a:ln>
        </p:spPr>
        <p:txBody>
          <a:bodyPr/>
          <a:lstStyle/>
          <a:p>
            <a:endParaRPr lang="es-ES"/>
          </a:p>
        </p:txBody>
      </p:sp>
      <p:sp>
        <p:nvSpPr>
          <p:cNvPr id="24" name="Text 22"/>
          <p:cNvSpPr txBox="1"/>
          <p:nvPr/>
        </p:nvSpPr>
        <p:spPr>
          <a:xfrm>
            <a:off x="685800" y="4050792"/>
            <a:ext cx="2148840" cy="274320"/>
          </a:xfrm>
          <a:prstGeom prst="rect">
            <a:avLst/>
          </a:prstGeom>
          <a:noFill/>
          <a:ln/>
        </p:spPr>
        <p:txBody>
          <a:bodyPr wrap="square" lIns="0" tIns="0" rIns="0" bIns="0" rtlCol="0" anchor="ctr"/>
          <a:lstStyle/>
          <a:p>
            <a:pPr marL="0" indent="0">
              <a:buNone/>
            </a:pPr>
            <a:r>
              <a:rPr lang="en-US" sz="1250" b="1" dirty="0">
                <a:solidFill>
                  <a:srgbClr val="1A1A1F"/>
                </a:solidFill>
                <a:latin typeface="Calibri" pitchFamily="34" charset="0"/>
                <a:ea typeface="Calibri" pitchFamily="34" charset="-122"/>
                <a:cs typeface="Calibri" pitchFamily="34" charset="-120"/>
              </a:rPr>
              <a:t>Blazor Server</a:t>
            </a:r>
            <a:endParaRPr lang="en-US" sz="1250" dirty="0"/>
          </a:p>
        </p:txBody>
      </p:sp>
      <p:sp>
        <p:nvSpPr>
          <p:cNvPr id="25" name="Text 23"/>
          <p:cNvSpPr txBox="1"/>
          <p:nvPr/>
        </p:nvSpPr>
        <p:spPr>
          <a:xfrm>
            <a:off x="2926080" y="4050792"/>
            <a:ext cx="1874520" cy="274320"/>
          </a:xfrm>
          <a:prstGeom prst="rect">
            <a:avLst/>
          </a:prstGeom>
          <a:noFill/>
          <a:ln/>
        </p:spPr>
        <p:txBody>
          <a:bodyPr wrap="square" lIns="0" tIns="0" rIns="0" bIns="0" rtlCol="0" anchor="ctr"/>
          <a:lstStyle/>
          <a:p>
            <a:pPr marL="0" indent="0">
              <a:buNone/>
            </a:pPr>
            <a:r>
              <a:rPr lang="en-US" sz="1150" dirty="0">
                <a:solidFill>
                  <a:srgbClr val="6B6B75"/>
                </a:solidFill>
                <a:latin typeface="Calibri" pitchFamily="34" charset="0"/>
                <a:ea typeface="Calibri" pitchFamily="34" charset="-122"/>
                <a:cs typeface="Calibri" pitchFamily="34" charset="-120"/>
              </a:rPr>
              <a:t>.NET</a:t>
            </a:r>
            <a:endParaRPr lang="en-US" sz="1150" dirty="0"/>
          </a:p>
        </p:txBody>
      </p:sp>
      <p:sp>
        <p:nvSpPr>
          <p:cNvPr id="26" name="Text 24"/>
          <p:cNvSpPr txBox="1"/>
          <p:nvPr/>
        </p:nvSpPr>
        <p:spPr>
          <a:xfrm>
            <a:off x="4892040" y="4050792"/>
            <a:ext cx="3611880" cy="274320"/>
          </a:xfrm>
          <a:prstGeom prst="rect">
            <a:avLst/>
          </a:prstGeom>
          <a:noFill/>
          <a:ln/>
        </p:spPr>
        <p:txBody>
          <a:bodyPr wrap="square" lIns="0" tIns="0" rIns="0" bIns="0" rtlCol="0" anchor="ctr"/>
          <a:lstStyle/>
          <a:p>
            <a:pPr marL="0" indent="0">
              <a:buNone/>
            </a:pPr>
            <a:r>
              <a:rPr lang="en-US" sz="1150" dirty="0">
                <a:solidFill>
                  <a:srgbClr val="1A1A1F"/>
                </a:solidFill>
                <a:latin typeface="Calibri" pitchFamily="34" charset="0"/>
                <a:ea typeface="Calibri" pitchFamily="34" charset="-122"/>
                <a:cs typeface="Calibri" pitchFamily="34" charset="-120"/>
              </a:rPr>
              <a:t>Componentes en C#, DOM sincronizado</a:t>
            </a:r>
            <a:endParaRPr lang="en-US" sz="1150" dirty="0"/>
          </a:p>
        </p:txBody>
      </p:sp>
      <p:sp>
        <p:nvSpPr>
          <p:cNvPr id="27" name="Text 25"/>
          <p:cNvSpPr txBox="1"/>
          <p:nvPr/>
        </p:nvSpPr>
        <p:spPr>
          <a:xfrm>
            <a:off x="502920" y="4572000"/>
            <a:ext cx="8138160" cy="457200"/>
          </a:xfrm>
          <a:prstGeom prst="rect">
            <a:avLst/>
          </a:prstGeom>
          <a:noFill/>
          <a:ln/>
        </p:spPr>
        <p:txBody>
          <a:bodyPr wrap="square" lIns="0" tIns="0" rIns="0" bIns="0" rtlCol="0" anchor="ctr"/>
          <a:lstStyle/>
          <a:p>
            <a:pPr marL="0" indent="0">
              <a:lnSpc>
                <a:spcPct val="115000"/>
              </a:lnSpc>
              <a:buNone/>
            </a:pPr>
            <a:r>
              <a:rPr lang="en-US" sz="1150" b="1" dirty="0">
                <a:solidFill>
                  <a:srgbClr val="990011"/>
                </a:solidFill>
                <a:latin typeface="Calibri" pitchFamily="34" charset="0"/>
                <a:ea typeface="Calibri" pitchFamily="34" charset="-122"/>
                <a:cs typeface="Calibri" pitchFamily="34" charset="-120"/>
              </a:rPr>
              <a:t>El patrón se llama HTML over the wire. </a:t>
            </a:r>
            <a:r>
              <a:rPr lang="en-US" sz="1150" dirty="0">
                <a:solidFill>
                  <a:srgbClr val="6B6B75"/>
                </a:solidFill>
                <a:latin typeface="Calibri" pitchFamily="34" charset="0"/>
                <a:ea typeface="Calibri" pitchFamily="34" charset="-122"/>
                <a:cs typeface="Calibri" pitchFamily="34" charset="-120"/>
              </a:rPr>
              <a:t>Apareció por separado en cinco ecosistemas distintos, lo que sugiere que responde a un problema real. HTMX es el único que no le exige nada a su backend.</a:t>
            </a:r>
            <a:endParaRPr lang="en-US" sz="11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03 · CRITERIO Y CRÍTICA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Cuándo conviene y cuándo sería un error</a:t>
            </a:r>
            <a:endParaRPr lang="en-US" sz="3000" dirty="0"/>
          </a:p>
        </p:txBody>
      </p:sp>
      <p:sp>
        <p:nvSpPr>
          <p:cNvPr id="4" name="Shape 2"/>
          <p:cNvSpPr/>
          <p:nvPr/>
        </p:nvSpPr>
        <p:spPr>
          <a:xfrm>
            <a:off x="502920" y="1371600"/>
            <a:ext cx="3931920" cy="2880360"/>
          </a:xfrm>
          <a:prstGeom prst="roundRect">
            <a:avLst>
              <a:gd name="adj" fmla="val 1905"/>
            </a:avLst>
          </a:prstGeom>
          <a:solidFill>
            <a:srgbClr val="F4EFEE"/>
          </a:solidFill>
          <a:ln w="12700">
            <a:solidFill>
              <a:srgbClr val="EBD7D6"/>
            </a:solidFill>
            <a:prstDash val="solid"/>
          </a:ln>
        </p:spPr>
        <p:txBody>
          <a:bodyPr/>
          <a:lstStyle/>
          <a:p>
            <a:endParaRPr lang="es-ES"/>
          </a:p>
        </p:txBody>
      </p:sp>
      <p:sp>
        <p:nvSpPr>
          <p:cNvPr id="5" name="Text 3"/>
          <p:cNvSpPr txBox="1"/>
          <p:nvPr/>
        </p:nvSpPr>
        <p:spPr>
          <a:xfrm>
            <a:off x="731520" y="1554480"/>
            <a:ext cx="3474720" cy="292608"/>
          </a:xfrm>
          <a:prstGeom prst="rect">
            <a:avLst/>
          </a:prstGeom>
          <a:noFill/>
          <a:ln/>
        </p:spPr>
        <p:txBody>
          <a:bodyPr wrap="square" lIns="0" tIns="0" rIns="0" bIns="0" rtlCol="0" anchor="ctr"/>
          <a:lstStyle/>
          <a:p>
            <a:pPr marL="0" indent="0">
              <a:buNone/>
            </a:pPr>
            <a:r>
              <a:rPr lang="en-US" sz="1500" b="1" dirty="0">
                <a:solidFill>
                  <a:srgbClr val="990011"/>
                </a:solidFill>
                <a:latin typeface="Cambria" pitchFamily="34" charset="0"/>
                <a:ea typeface="Cambria" pitchFamily="34" charset="-122"/>
                <a:cs typeface="Cambria" pitchFamily="34" charset="-120"/>
              </a:rPr>
              <a:t>Conviene cuando…</a:t>
            </a:r>
            <a:endParaRPr lang="en-US" sz="1500" dirty="0"/>
          </a:p>
        </p:txBody>
      </p:sp>
      <p:sp>
        <p:nvSpPr>
          <p:cNvPr id="6" name="Text 4"/>
          <p:cNvSpPr txBox="1"/>
          <p:nvPr/>
        </p:nvSpPr>
        <p:spPr>
          <a:xfrm>
            <a:off x="731520" y="1938528"/>
            <a:ext cx="3520440" cy="214884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La aplicación es sobre todo CRUD, formularios y listados</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Es un panel interno, un back-office o un sitio de contenido</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El equipo es fuerte en backend y pequeño</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El SEO y el tiempo de arranque importan</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Nadie quiere mantener un pipeline de compilación</a:t>
            </a:r>
            <a:endParaRPr lang="en-US" sz="1200" dirty="0"/>
          </a:p>
        </p:txBody>
      </p:sp>
      <p:sp>
        <p:nvSpPr>
          <p:cNvPr id="7" name="Shape 5"/>
          <p:cNvSpPr/>
          <p:nvPr/>
        </p:nvSpPr>
        <p:spPr>
          <a:xfrm>
            <a:off x="4709160" y="1371600"/>
            <a:ext cx="3931920" cy="2880360"/>
          </a:xfrm>
          <a:prstGeom prst="roundRect">
            <a:avLst>
              <a:gd name="adj" fmla="val 1905"/>
            </a:avLst>
          </a:prstGeom>
          <a:solidFill>
            <a:srgbClr val="EEF0F8"/>
          </a:solidFill>
          <a:ln w="12700">
            <a:solidFill>
              <a:srgbClr val="D5D9EC"/>
            </a:solidFill>
            <a:prstDash val="solid"/>
          </a:ln>
        </p:spPr>
        <p:txBody>
          <a:bodyPr/>
          <a:lstStyle/>
          <a:p>
            <a:endParaRPr lang="es-ES"/>
          </a:p>
        </p:txBody>
      </p:sp>
      <p:sp>
        <p:nvSpPr>
          <p:cNvPr id="8" name="Text 6"/>
          <p:cNvSpPr txBox="1"/>
          <p:nvPr/>
        </p:nvSpPr>
        <p:spPr>
          <a:xfrm>
            <a:off x="4937760" y="1554480"/>
            <a:ext cx="3474720" cy="292608"/>
          </a:xfrm>
          <a:prstGeom prst="rect">
            <a:avLst/>
          </a:prstGeom>
          <a:noFill/>
          <a:ln/>
        </p:spPr>
        <p:txBody>
          <a:bodyPr wrap="square" lIns="0" tIns="0" rIns="0" bIns="0" rtlCol="0" anchor="ctr"/>
          <a:lstStyle/>
          <a:p>
            <a:pPr marL="0" indent="0">
              <a:buNone/>
            </a:pPr>
            <a:r>
              <a:rPr lang="en-US" sz="1500" b="1" dirty="0">
                <a:solidFill>
                  <a:srgbClr val="2F3C7E"/>
                </a:solidFill>
                <a:latin typeface="Cambria" pitchFamily="34" charset="0"/>
                <a:ea typeface="Cambria" pitchFamily="34" charset="-122"/>
                <a:cs typeface="Cambria" pitchFamily="34" charset="-120"/>
              </a:rPr>
              <a:t>Sería un error cuando…</a:t>
            </a:r>
            <a:endParaRPr lang="en-US" sz="1500" dirty="0"/>
          </a:p>
        </p:txBody>
      </p:sp>
      <p:sp>
        <p:nvSpPr>
          <p:cNvPr id="9" name="Text 7"/>
          <p:cNvSpPr txBox="1"/>
          <p:nvPr/>
        </p:nvSpPr>
        <p:spPr>
          <a:xfrm>
            <a:off x="4937760" y="1938528"/>
            <a:ext cx="3520440" cy="2148840"/>
          </a:xfrm>
          <a:prstGeom prst="rect">
            <a:avLst/>
          </a:prstGeom>
          <a:noFill/>
          <a:ln/>
        </p:spPr>
        <p:txBody>
          <a:bodyPr wrap="square" lIns="0" tIns="0" rIns="0" bIns="0" rtlCol="0" anchor="t"/>
          <a:lstStyle/>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Hace falta funcionar sin conexión, o es una PWA seria</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Hay estado de cliente complejo: editores, mapas, lienzos</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La latencia mata la experiencia (cada acción es un viaje)</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Ya existe una app móvil que exige una API JSON aparte</a:t>
            </a:r>
            <a:endParaRPr lang="en-US" sz="1200" dirty="0"/>
          </a:p>
          <a:p>
            <a:pPr marL="342900" indent="-342900">
              <a:spcAft>
                <a:spcPts val="700"/>
              </a:spcAft>
              <a:buSzPct val="100000"/>
              <a:buChar char="•"/>
            </a:pPr>
            <a:r>
              <a:rPr lang="en-US" sz="1200" dirty="0">
                <a:solidFill>
                  <a:srgbClr val="1A1A1F"/>
                </a:solidFill>
                <a:latin typeface="Calibri" pitchFamily="34" charset="0"/>
                <a:ea typeface="Calibri" pitchFamily="34" charset="-122"/>
                <a:cs typeface="Calibri" pitchFamily="34" charset="-120"/>
              </a:rPr>
              <a:t>El costo de renderizar en el servidor no es asumible</a:t>
            </a:r>
            <a:endParaRPr lang="en-US" sz="1200" dirty="0"/>
          </a:p>
        </p:txBody>
      </p:sp>
      <p:sp>
        <p:nvSpPr>
          <p:cNvPr id="10" name="Text 8"/>
          <p:cNvSpPr txBox="1"/>
          <p:nvPr/>
        </p:nvSpPr>
        <p:spPr>
          <a:xfrm>
            <a:off x="502920" y="4370832"/>
            <a:ext cx="8138160" cy="548640"/>
          </a:xfrm>
          <a:prstGeom prst="rect">
            <a:avLst/>
          </a:prstGeom>
          <a:noFill/>
          <a:ln/>
        </p:spPr>
        <p:txBody>
          <a:bodyPr wrap="square" lIns="0" tIns="0" rIns="0" bIns="0" rtlCol="0" anchor="ctr"/>
          <a:lstStyle/>
          <a:p>
            <a:pPr marL="0" indent="0">
              <a:lnSpc>
                <a:spcPct val="115000"/>
              </a:lnSpc>
              <a:buNone/>
            </a:pPr>
            <a:r>
              <a:rPr lang="en-US" sz="1150" b="1" dirty="0">
                <a:solidFill>
                  <a:srgbClr val="990011"/>
                </a:solidFill>
                <a:latin typeface="Calibri" pitchFamily="34" charset="0"/>
                <a:ea typeface="Calibri" pitchFamily="34" charset="-122"/>
                <a:cs typeface="Calibri" pitchFamily="34" charset="-120"/>
              </a:rPr>
              <a:t>Dato honesto: </a:t>
            </a:r>
            <a:r>
              <a:rPr lang="en-US" sz="1150" dirty="0">
                <a:solidFill>
                  <a:srgbClr val="6B6B75"/>
                </a:solidFill>
                <a:latin typeface="Calibri" pitchFamily="34" charset="0"/>
                <a:ea typeface="Calibri" pitchFamily="34" charset="-122"/>
                <a:cs typeface="Calibri" pitchFamily="34" charset="-120"/>
              </a:rPr>
              <a:t>el propio sitio de HTMX publica ensayos titulados «htmx sucks», «A Modest Critique of htmx» y «Why Gumroad Didn't Choose htmx». Un proyecto que aloja sus propias críticas merece que lo tomemos en serio.</a:t>
            </a:r>
            <a:endParaRPr lang="en-US" sz="11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502920"/>
            <a:ext cx="8046720" cy="256032"/>
          </a:xfrm>
          <a:prstGeom prst="rect">
            <a:avLst/>
          </a:prstGeom>
          <a:noFill/>
          <a:ln/>
        </p:spPr>
        <p:txBody>
          <a:bodyPr wrap="square" lIns="0" tIns="0" rIns="0" bIns="0" rtlCol="0" anchor="ctr"/>
          <a:lstStyle/>
          <a:p>
            <a:pPr marL="0" indent="0">
              <a:buNone/>
            </a:pPr>
            <a:r>
              <a:rPr lang="en-US" sz="1100" b="1" kern="0" spc="250" dirty="0">
                <a:solidFill>
                  <a:srgbClr val="E8474C"/>
                </a:solidFill>
                <a:latin typeface="Calibri" pitchFamily="34" charset="0"/>
                <a:ea typeface="Calibri" pitchFamily="34" charset="-122"/>
                <a:cs typeface="Calibri" pitchFamily="34" charset="-120"/>
              </a:rPr>
              <a:t>PARA LLEVARSE</a:t>
            </a:r>
            <a:endParaRPr lang="en-US" sz="1100" dirty="0"/>
          </a:p>
        </p:txBody>
      </p:sp>
      <p:sp>
        <p:nvSpPr>
          <p:cNvPr id="3" name="Text 1"/>
          <p:cNvSpPr txBox="1"/>
          <p:nvPr/>
        </p:nvSpPr>
        <p:spPr>
          <a:xfrm>
            <a:off x="548640" y="822960"/>
            <a:ext cx="8046720" cy="566928"/>
          </a:xfrm>
          <a:prstGeom prst="rect">
            <a:avLst/>
          </a:prstGeom>
          <a:noFill/>
          <a:ln/>
        </p:spPr>
        <p:txBody>
          <a:bodyPr wrap="square" lIns="0" tIns="0" rIns="0" bIns="0" rtlCol="0" anchor="ctr"/>
          <a:lstStyle/>
          <a:p>
            <a:pPr marL="0" indent="0">
              <a:buNone/>
            </a:pPr>
            <a:r>
              <a:rPr lang="en-US" sz="3000" b="1" dirty="0">
                <a:solidFill>
                  <a:srgbClr val="FFFFFF"/>
                </a:solidFill>
                <a:latin typeface="Cambria" pitchFamily="34" charset="0"/>
                <a:ea typeface="Cambria" pitchFamily="34" charset="-122"/>
                <a:cs typeface="Cambria" pitchFamily="34" charset="-120"/>
              </a:rPr>
              <a:t>Tres ideas, más allá de la librería</a:t>
            </a:r>
            <a:endParaRPr lang="en-US" sz="3000" dirty="0"/>
          </a:p>
        </p:txBody>
      </p:sp>
      <p:sp>
        <p:nvSpPr>
          <p:cNvPr id="4" name="Shape 2"/>
          <p:cNvSpPr/>
          <p:nvPr/>
        </p:nvSpPr>
        <p:spPr>
          <a:xfrm>
            <a:off x="566928" y="1591056"/>
            <a:ext cx="365760" cy="365760"/>
          </a:xfrm>
          <a:prstGeom prst="ellipse">
            <a:avLst/>
          </a:prstGeom>
          <a:solidFill>
            <a:srgbClr val="E8474C"/>
          </a:solidFill>
          <a:ln w="12700">
            <a:solidFill>
              <a:srgbClr val="E8474C"/>
            </a:solidFill>
            <a:prstDash val="solid"/>
          </a:ln>
        </p:spPr>
        <p:txBody>
          <a:bodyPr/>
          <a:lstStyle/>
          <a:p>
            <a:endParaRPr lang="es-ES"/>
          </a:p>
        </p:txBody>
      </p:sp>
      <p:sp>
        <p:nvSpPr>
          <p:cNvPr id="5" name="Text 3"/>
          <p:cNvSpPr txBox="1"/>
          <p:nvPr/>
        </p:nvSpPr>
        <p:spPr>
          <a:xfrm>
            <a:off x="566928" y="1591056"/>
            <a:ext cx="36576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6" name="Text 4"/>
          <p:cNvSpPr txBox="1"/>
          <p:nvPr/>
        </p:nvSpPr>
        <p:spPr>
          <a:xfrm>
            <a:off x="1097280" y="1572768"/>
            <a:ext cx="7498080" cy="292608"/>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El HTML puede ser la API.</a:t>
            </a:r>
            <a:endParaRPr lang="en-US" sz="1500" dirty="0"/>
          </a:p>
        </p:txBody>
      </p:sp>
      <p:sp>
        <p:nvSpPr>
          <p:cNvPr id="7" name="Text 5"/>
          <p:cNvSpPr txBox="1"/>
          <p:nvPr/>
        </p:nvSpPr>
        <p:spPr>
          <a:xfrm>
            <a:off x="1097280" y="1883664"/>
            <a:ext cx="7498080" cy="384048"/>
          </a:xfrm>
          <a:prstGeom prst="rect">
            <a:avLst/>
          </a:prstGeom>
          <a:noFill/>
          <a:ln/>
        </p:spPr>
        <p:txBody>
          <a:bodyPr wrap="square" lIns="0" tIns="0" rIns="0" bIns="0" rtlCol="0" anchor="ctr"/>
          <a:lstStyle/>
          <a:p>
            <a:pPr marL="0" indent="0">
              <a:lnSpc>
                <a:spcPct val="110000"/>
              </a:lnSpc>
              <a:buNone/>
            </a:pPr>
            <a:r>
              <a:rPr lang="en-US" sz="1200" dirty="0">
                <a:solidFill>
                  <a:srgbClr val="A6A6B0"/>
                </a:solidFill>
                <a:latin typeface="Calibri" pitchFamily="34" charset="0"/>
                <a:ea typeface="Calibri" pitchFamily="34" charset="-122"/>
                <a:cs typeface="Calibri" pitchFamily="34" charset="-120"/>
              </a:rPr>
              <a:t>Durante veinte años lo fue, y esa es la definición original de REST.</a:t>
            </a:r>
            <a:endParaRPr lang="en-US" sz="1200" dirty="0"/>
          </a:p>
        </p:txBody>
      </p:sp>
      <p:sp>
        <p:nvSpPr>
          <p:cNvPr id="8" name="Shape 6"/>
          <p:cNvSpPr/>
          <p:nvPr/>
        </p:nvSpPr>
        <p:spPr>
          <a:xfrm>
            <a:off x="566928" y="2432304"/>
            <a:ext cx="365760" cy="365760"/>
          </a:xfrm>
          <a:prstGeom prst="ellipse">
            <a:avLst/>
          </a:prstGeom>
          <a:solidFill>
            <a:srgbClr val="E8474C"/>
          </a:solidFill>
          <a:ln w="12700">
            <a:solidFill>
              <a:srgbClr val="E8474C"/>
            </a:solidFill>
            <a:prstDash val="solid"/>
          </a:ln>
        </p:spPr>
        <p:txBody>
          <a:bodyPr/>
          <a:lstStyle/>
          <a:p>
            <a:endParaRPr lang="es-ES"/>
          </a:p>
        </p:txBody>
      </p:sp>
      <p:sp>
        <p:nvSpPr>
          <p:cNvPr id="9" name="Text 7"/>
          <p:cNvSpPr txBox="1"/>
          <p:nvPr/>
        </p:nvSpPr>
        <p:spPr>
          <a:xfrm>
            <a:off x="566928" y="2432304"/>
            <a:ext cx="36576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0" name="Text 8"/>
          <p:cNvSpPr txBox="1"/>
          <p:nvPr/>
        </p:nvSpPr>
        <p:spPr>
          <a:xfrm>
            <a:off x="1097280" y="2414016"/>
            <a:ext cx="7498080" cy="292608"/>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La complejidad es un presupuesto.</a:t>
            </a:r>
            <a:endParaRPr lang="en-US" sz="1500" dirty="0"/>
          </a:p>
        </p:txBody>
      </p:sp>
      <p:sp>
        <p:nvSpPr>
          <p:cNvPr id="11" name="Text 9"/>
          <p:cNvSpPr txBox="1"/>
          <p:nvPr/>
        </p:nvSpPr>
        <p:spPr>
          <a:xfrm>
            <a:off x="1097280" y="2724912"/>
            <a:ext cx="7498080" cy="384048"/>
          </a:xfrm>
          <a:prstGeom prst="rect">
            <a:avLst/>
          </a:prstGeom>
          <a:noFill/>
          <a:ln/>
        </p:spPr>
        <p:txBody>
          <a:bodyPr wrap="square" lIns="0" tIns="0" rIns="0" bIns="0" rtlCol="0" anchor="ctr"/>
          <a:lstStyle/>
          <a:p>
            <a:pPr marL="0" indent="0">
              <a:lnSpc>
                <a:spcPct val="110000"/>
              </a:lnSpc>
              <a:buNone/>
            </a:pPr>
            <a:r>
              <a:rPr lang="en-US" sz="1200" dirty="0">
                <a:solidFill>
                  <a:srgbClr val="A6A6B0"/>
                </a:solidFill>
                <a:latin typeface="Calibri" pitchFamily="34" charset="0"/>
                <a:ea typeface="Calibri" pitchFamily="34" charset="-122"/>
                <a:cs typeface="Calibri" pitchFamily="34" charset="-120"/>
              </a:rPr>
              <a:t>Toda herramienta gasta parte de él. La pregunta es si lo que da vale lo que cuesta.</a:t>
            </a:r>
            <a:endParaRPr lang="en-US" sz="1200" dirty="0"/>
          </a:p>
        </p:txBody>
      </p:sp>
      <p:sp>
        <p:nvSpPr>
          <p:cNvPr id="12" name="Shape 10"/>
          <p:cNvSpPr/>
          <p:nvPr/>
        </p:nvSpPr>
        <p:spPr>
          <a:xfrm>
            <a:off x="566928" y="3273552"/>
            <a:ext cx="365760" cy="365760"/>
          </a:xfrm>
          <a:prstGeom prst="ellipse">
            <a:avLst/>
          </a:prstGeom>
          <a:solidFill>
            <a:srgbClr val="E8474C"/>
          </a:solidFill>
          <a:ln w="12700">
            <a:solidFill>
              <a:srgbClr val="E8474C"/>
            </a:solidFill>
            <a:prstDash val="solid"/>
          </a:ln>
        </p:spPr>
        <p:txBody>
          <a:bodyPr/>
          <a:lstStyle/>
          <a:p>
            <a:endParaRPr lang="es-ES"/>
          </a:p>
        </p:txBody>
      </p:sp>
      <p:sp>
        <p:nvSpPr>
          <p:cNvPr id="13" name="Text 11"/>
          <p:cNvSpPr txBox="1"/>
          <p:nvPr/>
        </p:nvSpPr>
        <p:spPr>
          <a:xfrm>
            <a:off x="566928" y="3273552"/>
            <a:ext cx="365760" cy="36576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4" name="Text 12"/>
          <p:cNvSpPr txBox="1"/>
          <p:nvPr/>
        </p:nvSpPr>
        <p:spPr>
          <a:xfrm>
            <a:off x="1097280" y="3255264"/>
            <a:ext cx="7498080" cy="292608"/>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Elegir arquitectura es elegir dónde vive el estado.</a:t>
            </a:r>
            <a:endParaRPr lang="en-US" sz="1500" dirty="0"/>
          </a:p>
        </p:txBody>
      </p:sp>
      <p:sp>
        <p:nvSpPr>
          <p:cNvPr id="15" name="Text 13"/>
          <p:cNvSpPr txBox="1"/>
          <p:nvPr/>
        </p:nvSpPr>
        <p:spPr>
          <a:xfrm>
            <a:off x="1097280" y="3566160"/>
            <a:ext cx="7498080" cy="384048"/>
          </a:xfrm>
          <a:prstGeom prst="rect">
            <a:avLst/>
          </a:prstGeom>
          <a:noFill/>
          <a:ln/>
        </p:spPr>
        <p:txBody>
          <a:bodyPr wrap="square" lIns="0" tIns="0" rIns="0" bIns="0" rtlCol="0" anchor="ctr"/>
          <a:lstStyle/>
          <a:p>
            <a:pPr marL="0" indent="0">
              <a:lnSpc>
                <a:spcPct val="110000"/>
              </a:lnSpc>
              <a:buNone/>
            </a:pPr>
            <a:r>
              <a:rPr lang="en-US" sz="1200" dirty="0">
                <a:solidFill>
                  <a:srgbClr val="A6A6B0"/>
                </a:solidFill>
                <a:latin typeface="Calibri" pitchFamily="34" charset="0"/>
                <a:ea typeface="Calibri" pitchFamily="34" charset="-122"/>
                <a:cs typeface="Calibri" pitchFamily="34" charset="-120"/>
              </a:rPr>
              <a:t>En el cliente, en el servidor, o duplicado en ambos. No hay una cuarta opción.</a:t>
            </a:r>
            <a:endParaRPr lang="en-US" sz="1200" dirty="0"/>
          </a:p>
        </p:txBody>
      </p:sp>
      <p:sp>
        <p:nvSpPr>
          <p:cNvPr id="16" name="Text 14"/>
          <p:cNvSpPr txBox="1"/>
          <p:nvPr/>
        </p:nvSpPr>
        <p:spPr>
          <a:xfrm>
            <a:off x="548640" y="4114800"/>
            <a:ext cx="4114800" cy="384048"/>
          </a:xfrm>
          <a:prstGeom prst="rect">
            <a:avLst/>
          </a:prstGeom>
          <a:noFill/>
          <a:ln/>
        </p:spPr>
        <p:txBody>
          <a:bodyPr wrap="square" lIns="0" tIns="0" rIns="0" bIns="0" rtlCol="0" anchor="ctr"/>
          <a:lstStyle/>
          <a:p>
            <a:pPr marL="0" indent="0">
              <a:buNone/>
            </a:pPr>
            <a:r>
              <a:rPr lang="en-US" sz="2000" b="1" dirty="0">
                <a:solidFill>
                  <a:srgbClr val="E8474C"/>
                </a:solidFill>
                <a:latin typeface="Cambria" pitchFamily="34" charset="0"/>
                <a:ea typeface="Cambria" pitchFamily="34" charset="-122"/>
                <a:cs typeface="Cambria" pitchFamily="34" charset="-120"/>
              </a:rPr>
              <a:t>Gracias. ¿Preguntas?</a:t>
            </a:r>
            <a:endParaRPr lang="en-US" sz="2000" dirty="0"/>
          </a:p>
        </p:txBody>
      </p:sp>
      <p:sp>
        <p:nvSpPr>
          <p:cNvPr id="17" name="Text 15"/>
          <p:cNvSpPr txBox="1"/>
          <p:nvPr/>
        </p:nvSpPr>
        <p:spPr>
          <a:xfrm>
            <a:off x="548640" y="4553712"/>
            <a:ext cx="8046720" cy="384048"/>
          </a:xfrm>
          <a:prstGeom prst="rect">
            <a:avLst/>
          </a:prstGeom>
          <a:noFill/>
          <a:ln/>
        </p:spPr>
        <p:txBody>
          <a:bodyPr wrap="square" lIns="0" tIns="0" rIns="0" bIns="0" rtlCol="0" anchor="ctr"/>
          <a:lstStyle/>
          <a:p>
            <a:pPr marL="0" indent="0">
              <a:lnSpc>
                <a:spcPct val="110000"/>
              </a:lnSpc>
              <a:buNone/>
            </a:pPr>
            <a:r>
              <a:rPr lang="en-US" sz="950" dirty="0">
                <a:solidFill>
                  <a:srgbClr val="A6A6B0"/>
                </a:solidFill>
                <a:latin typeface="Calibri" pitchFamily="34" charset="0"/>
                <a:ea typeface="Calibri" pitchFamily="34" charset="-122"/>
                <a:cs typeface="Calibri" pitchFamily="34" charset="-120"/>
              </a:rPr>
              <a:t>Fuentes: htmx.org/essays  ·  hypermedia.systems  ·  Fielding, tesis doctoral (2000)  ·  Modelo de madurez de Richardson, difundido por Fowler (2008)</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1417320"/>
            <a:ext cx="2011680" cy="1371600"/>
          </a:xfrm>
          <a:prstGeom prst="rect">
            <a:avLst/>
          </a:prstGeom>
          <a:noFill/>
          <a:ln/>
        </p:spPr>
        <p:txBody>
          <a:bodyPr wrap="square" lIns="0" tIns="0" rIns="0" bIns="0" rtlCol="0" anchor="ctr"/>
          <a:lstStyle/>
          <a:p>
            <a:pPr marL="0" indent="0">
              <a:buNone/>
            </a:pPr>
            <a:r>
              <a:rPr lang="en-US" sz="8800" b="1" dirty="0">
                <a:solidFill>
                  <a:srgbClr val="E8474C"/>
                </a:solidFill>
                <a:latin typeface="Cambria" pitchFamily="34" charset="0"/>
                <a:ea typeface="Cambria" pitchFamily="34" charset="-122"/>
                <a:cs typeface="Cambria" pitchFamily="34" charset="-120"/>
              </a:rPr>
              <a:t>01</a:t>
            </a:r>
            <a:endParaRPr lang="en-US" sz="8800" dirty="0"/>
          </a:p>
        </p:txBody>
      </p:sp>
      <p:sp>
        <p:nvSpPr>
          <p:cNvPr id="3" name="Text 1"/>
          <p:cNvSpPr txBox="1"/>
          <p:nvPr/>
        </p:nvSpPr>
        <p:spPr>
          <a:xfrm>
            <a:off x="2514600" y="1691640"/>
            <a:ext cx="6035040" cy="77724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El problema</a:t>
            </a:r>
            <a:endParaRPr lang="en-US" sz="4000" dirty="0"/>
          </a:p>
        </p:txBody>
      </p:sp>
      <p:sp>
        <p:nvSpPr>
          <p:cNvPr id="4" name="Text 2"/>
          <p:cNvSpPr txBox="1"/>
          <p:nvPr/>
        </p:nvSpPr>
        <p:spPr>
          <a:xfrm>
            <a:off x="2542032" y="2487168"/>
            <a:ext cx="5943600" cy="411480"/>
          </a:xfrm>
          <a:prstGeom prst="rect">
            <a:avLst/>
          </a:prstGeom>
          <a:noFill/>
          <a:ln/>
        </p:spPr>
        <p:txBody>
          <a:bodyPr wrap="square" lIns="0" tIns="0" rIns="0" bIns="0" rtlCol="0" anchor="ctr"/>
          <a:lstStyle/>
          <a:p>
            <a:pPr marL="0" indent="0">
              <a:buNone/>
            </a:pPr>
            <a:r>
              <a:rPr lang="en-US" sz="1400" dirty="0">
                <a:solidFill>
                  <a:srgbClr val="A6A6B0"/>
                </a:solidFill>
                <a:latin typeface="Calibri" pitchFamily="34" charset="0"/>
                <a:ea typeface="Calibri" pitchFamily="34" charset="-122"/>
                <a:cs typeface="Calibri" pitchFamily="34" charset="-120"/>
              </a:rPr>
              <a:t>Treinta años moviendo el mismo trabajo de un lado al otro del cable</a:t>
            </a:r>
            <a:endParaRPr lang="en-US" sz="1400" dirty="0"/>
          </a:p>
        </p:txBody>
      </p:sp>
      <p:sp>
        <p:nvSpPr>
          <p:cNvPr id="5" name="Text 3"/>
          <p:cNvSpPr txBox="1"/>
          <p:nvPr/>
        </p:nvSpPr>
        <p:spPr>
          <a:xfrm>
            <a:off x="2394887" y="3063240"/>
            <a:ext cx="5943600" cy="274320"/>
          </a:xfrm>
          <a:prstGeom prst="rect">
            <a:avLst/>
          </a:prstGeom>
          <a:noFill/>
          <a:ln/>
        </p:spPr>
        <p:txBody>
          <a:bodyPr wrap="square" lIns="0" tIns="0" rIns="0" bIns="0" rtlCol="0" anchor="ctr"/>
          <a:lstStyle/>
          <a:p>
            <a:pPr marL="0" indent="0">
              <a:buNone/>
            </a:pP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01 · EL PROBLEMA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Cinco movimientos, un mismo problema</a:t>
            </a:r>
            <a:endParaRPr lang="en-US" sz="3000" dirty="0"/>
          </a:p>
        </p:txBody>
      </p:sp>
      <p:sp>
        <p:nvSpPr>
          <p:cNvPr id="4" name="Shape 2"/>
          <p:cNvSpPr/>
          <p:nvPr/>
        </p:nvSpPr>
        <p:spPr>
          <a:xfrm>
            <a:off x="502920" y="1463040"/>
            <a:ext cx="1517904" cy="2377440"/>
          </a:xfrm>
          <a:prstGeom prst="roundRect">
            <a:avLst>
              <a:gd name="adj" fmla="val 3614"/>
            </a:avLst>
          </a:prstGeom>
          <a:solidFill>
            <a:srgbClr val="FFFFFF"/>
          </a:solidFill>
          <a:ln w="12700">
            <a:solidFill>
              <a:srgbClr val="E2DCDB"/>
            </a:solidFill>
            <a:prstDash val="solid"/>
          </a:ln>
        </p:spPr>
        <p:txBody>
          <a:bodyPr/>
          <a:lstStyle/>
          <a:p>
            <a:endParaRPr lang="es-ES"/>
          </a:p>
        </p:txBody>
      </p:sp>
      <p:sp>
        <p:nvSpPr>
          <p:cNvPr id="5" name="Shape 3"/>
          <p:cNvSpPr/>
          <p:nvPr/>
        </p:nvSpPr>
        <p:spPr>
          <a:xfrm>
            <a:off x="640080" y="1627632"/>
            <a:ext cx="384048" cy="384048"/>
          </a:xfrm>
          <a:prstGeom prst="ellipse">
            <a:avLst/>
          </a:prstGeom>
          <a:solidFill>
            <a:srgbClr val="2F3C7E"/>
          </a:solidFill>
          <a:ln w="12700">
            <a:solidFill>
              <a:srgbClr val="2F3C7E"/>
            </a:solidFill>
            <a:prstDash val="solid"/>
          </a:ln>
        </p:spPr>
        <p:txBody>
          <a:bodyPr/>
          <a:lstStyle/>
          <a:p>
            <a:endParaRPr lang="es-ES"/>
          </a:p>
        </p:txBody>
      </p:sp>
      <p:sp>
        <p:nvSpPr>
          <p:cNvPr id="6" name="Text 4"/>
          <p:cNvSpPr txBox="1"/>
          <p:nvPr/>
        </p:nvSpPr>
        <p:spPr>
          <a:xfrm>
            <a:off x="640080" y="162763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1</a:t>
            </a:r>
            <a:endParaRPr lang="en-US" sz="1300" dirty="0"/>
          </a:p>
        </p:txBody>
      </p:sp>
      <p:sp>
        <p:nvSpPr>
          <p:cNvPr id="7" name="Text 5"/>
          <p:cNvSpPr txBox="1"/>
          <p:nvPr/>
        </p:nvSpPr>
        <p:spPr>
          <a:xfrm>
            <a:off x="640080" y="2121408"/>
            <a:ext cx="1243584" cy="320040"/>
          </a:xfrm>
          <a:prstGeom prst="rect">
            <a:avLst/>
          </a:prstGeom>
          <a:noFill/>
          <a:ln/>
        </p:spPr>
        <p:txBody>
          <a:bodyPr wrap="square" lIns="0" tIns="0" rIns="0" bIns="0" rtlCol="0" anchor="ctr"/>
          <a:lstStyle/>
          <a:p>
            <a:pPr marL="0" indent="0">
              <a:buNone/>
            </a:pPr>
            <a:r>
              <a:rPr lang="en-US" sz="1700" b="1" dirty="0">
                <a:solidFill>
                  <a:srgbClr val="1A1A1F"/>
                </a:solidFill>
                <a:latin typeface="Cambria" pitchFamily="34" charset="0"/>
                <a:ea typeface="Cambria" pitchFamily="34" charset="-122"/>
                <a:cs typeface="Cambria" pitchFamily="34" charset="-120"/>
              </a:rPr>
              <a:t>1991</a:t>
            </a:r>
            <a:endParaRPr lang="en-US" sz="1700" dirty="0"/>
          </a:p>
        </p:txBody>
      </p:sp>
      <p:sp>
        <p:nvSpPr>
          <p:cNvPr id="8" name="Text 6"/>
          <p:cNvSpPr txBox="1"/>
          <p:nvPr/>
        </p:nvSpPr>
        <p:spPr>
          <a:xfrm>
            <a:off x="640080" y="2432304"/>
            <a:ext cx="1243584" cy="274320"/>
          </a:xfrm>
          <a:prstGeom prst="rect">
            <a:avLst/>
          </a:prstGeom>
          <a:noFill/>
          <a:ln/>
        </p:spPr>
        <p:txBody>
          <a:bodyPr wrap="square" lIns="0" tIns="0" rIns="0" bIns="0" rtlCol="0" anchor="ctr"/>
          <a:lstStyle/>
          <a:p>
            <a:pPr marL="0" indent="0">
              <a:buNone/>
            </a:pPr>
            <a:r>
              <a:rPr lang="en-US" sz="1200" b="1" dirty="0">
                <a:solidFill>
                  <a:srgbClr val="2F3C7E"/>
                </a:solidFill>
                <a:latin typeface="Calibri" pitchFamily="34" charset="0"/>
                <a:ea typeface="Calibri" pitchFamily="34" charset="-122"/>
                <a:cs typeface="Calibri" pitchFamily="34" charset="-120"/>
              </a:rPr>
              <a:t>HTML</a:t>
            </a:r>
            <a:endParaRPr lang="en-US" sz="1200" dirty="0"/>
          </a:p>
        </p:txBody>
      </p:sp>
      <p:sp>
        <p:nvSpPr>
          <p:cNvPr id="9" name="Text 7"/>
          <p:cNvSpPr txBox="1"/>
          <p:nvPr/>
        </p:nvSpPr>
        <p:spPr>
          <a:xfrm>
            <a:off x="640080" y="2724912"/>
            <a:ext cx="1261872" cy="1005840"/>
          </a:xfrm>
          <a:prstGeom prst="rect">
            <a:avLst/>
          </a:prstGeom>
          <a:noFill/>
          <a:ln/>
        </p:spPr>
        <p:txBody>
          <a:bodyPr wrap="square" lIns="0" tIns="0" rIns="0" bIns="0" rtlCol="0" anchor="t"/>
          <a:lstStyle/>
          <a:p>
            <a:pPr marL="0" indent="0">
              <a:lnSpc>
                <a:spcPct val="115000"/>
              </a:lnSpc>
              <a:buNone/>
            </a:pPr>
            <a:r>
              <a:rPr lang="en-US" sz="1000" dirty="0">
                <a:solidFill>
                  <a:srgbClr val="6B6B75"/>
                </a:solidFill>
                <a:latin typeface="Calibri" pitchFamily="34" charset="0"/>
                <a:ea typeface="Calibri" pitchFamily="34" charset="-122"/>
                <a:cs typeface="Calibri" pitchFamily="34" charset="-120"/>
              </a:rPr>
              <a:t>El servidor manda la página completa. Cada clic, una recarga.</a:t>
            </a:r>
            <a:endParaRPr lang="en-US" sz="1000" dirty="0"/>
          </a:p>
        </p:txBody>
      </p:sp>
      <p:sp>
        <p:nvSpPr>
          <p:cNvPr id="10" name="Shape 8"/>
          <p:cNvSpPr/>
          <p:nvPr/>
        </p:nvSpPr>
        <p:spPr>
          <a:xfrm>
            <a:off x="2167128" y="1463040"/>
            <a:ext cx="1517904" cy="2377440"/>
          </a:xfrm>
          <a:prstGeom prst="roundRect">
            <a:avLst>
              <a:gd name="adj" fmla="val 3614"/>
            </a:avLst>
          </a:prstGeom>
          <a:solidFill>
            <a:srgbClr val="FFFFFF"/>
          </a:solidFill>
          <a:ln w="12700">
            <a:solidFill>
              <a:srgbClr val="E2DCDB"/>
            </a:solidFill>
            <a:prstDash val="solid"/>
          </a:ln>
        </p:spPr>
        <p:txBody>
          <a:bodyPr/>
          <a:lstStyle/>
          <a:p>
            <a:endParaRPr lang="es-ES"/>
          </a:p>
        </p:txBody>
      </p:sp>
      <p:sp>
        <p:nvSpPr>
          <p:cNvPr id="11" name="Shape 9"/>
          <p:cNvSpPr/>
          <p:nvPr/>
        </p:nvSpPr>
        <p:spPr>
          <a:xfrm>
            <a:off x="2304288" y="1627632"/>
            <a:ext cx="384048" cy="384048"/>
          </a:xfrm>
          <a:prstGeom prst="ellipse">
            <a:avLst/>
          </a:prstGeom>
          <a:solidFill>
            <a:srgbClr val="2F3C7E"/>
          </a:solidFill>
          <a:ln w="12700">
            <a:solidFill>
              <a:srgbClr val="2F3C7E"/>
            </a:solidFill>
            <a:prstDash val="solid"/>
          </a:ln>
        </p:spPr>
        <p:txBody>
          <a:bodyPr/>
          <a:lstStyle/>
          <a:p>
            <a:endParaRPr lang="es-ES"/>
          </a:p>
        </p:txBody>
      </p:sp>
      <p:sp>
        <p:nvSpPr>
          <p:cNvPr id="12" name="Text 10"/>
          <p:cNvSpPr txBox="1"/>
          <p:nvPr/>
        </p:nvSpPr>
        <p:spPr>
          <a:xfrm>
            <a:off x="2304288" y="162763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2</a:t>
            </a:r>
            <a:endParaRPr lang="en-US" sz="1300" dirty="0"/>
          </a:p>
        </p:txBody>
      </p:sp>
      <p:sp>
        <p:nvSpPr>
          <p:cNvPr id="13" name="Text 11"/>
          <p:cNvSpPr txBox="1"/>
          <p:nvPr/>
        </p:nvSpPr>
        <p:spPr>
          <a:xfrm>
            <a:off x="2304288" y="2121408"/>
            <a:ext cx="1243584" cy="320040"/>
          </a:xfrm>
          <a:prstGeom prst="rect">
            <a:avLst/>
          </a:prstGeom>
          <a:noFill/>
          <a:ln/>
        </p:spPr>
        <p:txBody>
          <a:bodyPr wrap="square" lIns="0" tIns="0" rIns="0" bIns="0" rtlCol="0" anchor="ctr"/>
          <a:lstStyle/>
          <a:p>
            <a:pPr marL="0" indent="0">
              <a:buNone/>
            </a:pPr>
            <a:r>
              <a:rPr lang="en-US" sz="1700" b="1" dirty="0">
                <a:solidFill>
                  <a:srgbClr val="1A1A1F"/>
                </a:solidFill>
                <a:latin typeface="Cambria" pitchFamily="34" charset="0"/>
                <a:ea typeface="Cambria" pitchFamily="34" charset="-122"/>
                <a:cs typeface="Cambria" pitchFamily="34" charset="-120"/>
              </a:rPr>
              <a:t>1999</a:t>
            </a:r>
            <a:endParaRPr lang="en-US" sz="1700" dirty="0"/>
          </a:p>
        </p:txBody>
      </p:sp>
      <p:sp>
        <p:nvSpPr>
          <p:cNvPr id="14" name="Text 12"/>
          <p:cNvSpPr txBox="1"/>
          <p:nvPr/>
        </p:nvSpPr>
        <p:spPr>
          <a:xfrm>
            <a:off x="2304288" y="2432304"/>
            <a:ext cx="1243584" cy="274320"/>
          </a:xfrm>
          <a:prstGeom prst="rect">
            <a:avLst/>
          </a:prstGeom>
          <a:noFill/>
          <a:ln/>
        </p:spPr>
        <p:txBody>
          <a:bodyPr wrap="square" lIns="0" tIns="0" rIns="0" bIns="0" rtlCol="0" anchor="ctr"/>
          <a:lstStyle/>
          <a:p>
            <a:pPr marL="0" indent="0">
              <a:buNone/>
            </a:pPr>
            <a:r>
              <a:rPr lang="en-US" sz="1200" b="1" dirty="0">
                <a:solidFill>
                  <a:srgbClr val="2F3C7E"/>
                </a:solidFill>
                <a:latin typeface="Calibri" pitchFamily="34" charset="0"/>
                <a:ea typeface="Calibri" pitchFamily="34" charset="-122"/>
                <a:cs typeface="Calibri" pitchFamily="34" charset="-120"/>
              </a:rPr>
              <a:t>XMLHttpRequest</a:t>
            </a:r>
            <a:endParaRPr lang="en-US" sz="1200" dirty="0"/>
          </a:p>
        </p:txBody>
      </p:sp>
      <p:sp>
        <p:nvSpPr>
          <p:cNvPr id="15" name="Text 13"/>
          <p:cNvSpPr txBox="1"/>
          <p:nvPr/>
        </p:nvSpPr>
        <p:spPr>
          <a:xfrm>
            <a:off x="2304288" y="2724912"/>
            <a:ext cx="1261872" cy="1005840"/>
          </a:xfrm>
          <a:prstGeom prst="rect">
            <a:avLst/>
          </a:prstGeom>
          <a:noFill/>
          <a:ln/>
        </p:spPr>
        <p:txBody>
          <a:bodyPr wrap="square" lIns="0" tIns="0" rIns="0" bIns="0" rtlCol="0" anchor="t"/>
          <a:lstStyle/>
          <a:p>
            <a:pPr marL="0" indent="0">
              <a:lnSpc>
                <a:spcPct val="115000"/>
              </a:lnSpc>
              <a:buNone/>
            </a:pPr>
            <a:r>
              <a:rPr lang="en-US" sz="1000" dirty="0">
                <a:solidFill>
                  <a:srgbClr val="6B6B75"/>
                </a:solidFill>
                <a:latin typeface="Calibri" pitchFamily="34" charset="0"/>
                <a:ea typeface="Calibri" pitchFamily="34" charset="-122"/>
                <a:cs typeface="Calibri" pitchFamily="34" charset="-120"/>
              </a:rPr>
              <a:t>Se puede pedir algo sin recargar toda la página.</a:t>
            </a:r>
            <a:endParaRPr lang="en-US" sz="1000" dirty="0"/>
          </a:p>
        </p:txBody>
      </p:sp>
      <p:sp>
        <p:nvSpPr>
          <p:cNvPr id="16" name="Shape 14"/>
          <p:cNvSpPr/>
          <p:nvPr/>
        </p:nvSpPr>
        <p:spPr>
          <a:xfrm>
            <a:off x="3831336" y="1463040"/>
            <a:ext cx="1517904" cy="2377440"/>
          </a:xfrm>
          <a:prstGeom prst="roundRect">
            <a:avLst>
              <a:gd name="adj" fmla="val 3614"/>
            </a:avLst>
          </a:prstGeom>
          <a:solidFill>
            <a:srgbClr val="FFFFFF"/>
          </a:solidFill>
          <a:ln w="12700">
            <a:solidFill>
              <a:srgbClr val="E2DCDB"/>
            </a:solidFill>
            <a:prstDash val="solid"/>
          </a:ln>
        </p:spPr>
        <p:txBody>
          <a:bodyPr/>
          <a:lstStyle/>
          <a:p>
            <a:endParaRPr lang="es-ES"/>
          </a:p>
        </p:txBody>
      </p:sp>
      <p:sp>
        <p:nvSpPr>
          <p:cNvPr id="17" name="Shape 15"/>
          <p:cNvSpPr/>
          <p:nvPr/>
        </p:nvSpPr>
        <p:spPr>
          <a:xfrm>
            <a:off x="3968496" y="1627632"/>
            <a:ext cx="384048" cy="384048"/>
          </a:xfrm>
          <a:prstGeom prst="ellipse">
            <a:avLst/>
          </a:prstGeom>
          <a:solidFill>
            <a:srgbClr val="2F3C7E"/>
          </a:solidFill>
          <a:ln w="12700">
            <a:solidFill>
              <a:srgbClr val="2F3C7E"/>
            </a:solidFill>
            <a:prstDash val="solid"/>
          </a:ln>
        </p:spPr>
        <p:txBody>
          <a:bodyPr/>
          <a:lstStyle/>
          <a:p>
            <a:endParaRPr lang="es-ES"/>
          </a:p>
        </p:txBody>
      </p:sp>
      <p:sp>
        <p:nvSpPr>
          <p:cNvPr id="18" name="Text 16"/>
          <p:cNvSpPr txBox="1"/>
          <p:nvPr/>
        </p:nvSpPr>
        <p:spPr>
          <a:xfrm>
            <a:off x="3968496" y="162763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3</a:t>
            </a:r>
            <a:endParaRPr lang="en-US" sz="1300" dirty="0"/>
          </a:p>
        </p:txBody>
      </p:sp>
      <p:sp>
        <p:nvSpPr>
          <p:cNvPr id="19" name="Text 17"/>
          <p:cNvSpPr txBox="1"/>
          <p:nvPr/>
        </p:nvSpPr>
        <p:spPr>
          <a:xfrm>
            <a:off x="3968496" y="2121408"/>
            <a:ext cx="1243584" cy="320040"/>
          </a:xfrm>
          <a:prstGeom prst="rect">
            <a:avLst/>
          </a:prstGeom>
          <a:noFill/>
          <a:ln/>
        </p:spPr>
        <p:txBody>
          <a:bodyPr wrap="square" lIns="0" tIns="0" rIns="0" bIns="0" rtlCol="0" anchor="ctr"/>
          <a:lstStyle/>
          <a:p>
            <a:pPr marL="0" indent="0">
              <a:buNone/>
            </a:pPr>
            <a:r>
              <a:rPr lang="en-US" sz="1700" b="1" dirty="0">
                <a:solidFill>
                  <a:srgbClr val="1A1A1F"/>
                </a:solidFill>
                <a:latin typeface="Cambria" pitchFamily="34" charset="0"/>
                <a:ea typeface="Cambria" pitchFamily="34" charset="-122"/>
                <a:cs typeface="Cambria" pitchFamily="34" charset="-120"/>
              </a:rPr>
              <a:t>2005</a:t>
            </a:r>
            <a:endParaRPr lang="en-US" sz="1700" dirty="0"/>
          </a:p>
        </p:txBody>
      </p:sp>
      <p:sp>
        <p:nvSpPr>
          <p:cNvPr id="20" name="Text 18"/>
          <p:cNvSpPr txBox="1"/>
          <p:nvPr/>
        </p:nvSpPr>
        <p:spPr>
          <a:xfrm>
            <a:off x="3968496" y="2432304"/>
            <a:ext cx="1243584" cy="274320"/>
          </a:xfrm>
          <a:prstGeom prst="rect">
            <a:avLst/>
          </a:prstGeom>
          <a:noFill/>
          <a:ln/>
        </p:spPr>
        <p:txBody>
          <a:bodyPr wrap="square" lIns="0" tIns="0" rIns="0" bIns="0" rtlCol="0" anchor="ctr"/>
          <a:lstStyle/>
          <a:p>
            <a:pPr marL="0" indent="0">
              <a:buNone/>
            </a:pPr>
            <a:r>
              <a:rPr lang="en-US" sz="1200" b="1" dirty="0">
                <a:solidFill>
                  <a:srgbClr val="2F3C7E"/>
                </a:solidFill>
                <a:latin typeface="Calibri" pitchFamily="34" charset="0"/>
                <a:ea typeface="Calibri" pitchFamily="34" charset="-122"/>
                <a:cs typeface="Calibri" pitchFamily="34" charset="-120"/>
              </a:rPr>
              <a:t>AJAX</a:t>
            </a:r>
            <a:endParaRPr lang="en-US" sz="1200" dirty="0"/>
          </a:p>
        </p:txBody>
      </p:sp>
      <p:sp>
        <p:nvSpPr>
          <p:cNvPr id="21" name="Text 19"/>
          <p:cNvSpPr txBox="1"/>
          <p:nvPr/>
        </p:nvSpPr>
        <p:spPr>
          <a:xfrm>
            <a:off x="3968496" y="2724912"/>
            <a:ext cx="1261872" cy="1005840"/>
          </a:xfrm>
          <a:prstGeom prst="rect">
            <a:avLst/>
          </a:prstGeom>
          <a:noFill/>
          <a:ln/>
        </p:spPr>
        <p:txBody>
          <a:bodyPr wrap="square" lIns="0" tIns="0" rIns="0" bIns="0" rtlCol="0" anchor="t"/>
          <a:lstStyle/>
          <a:p>
            <a:pPr marL="0" indent="0">
              <a:lnSpc>
                <a:spcPct val="115000"/>
              </a:lnSpc>
              <a:buNone/>
            </a:pPr>
            <a:r>
              <a:rPr lang="en-US" sz="1000" dirty="0">
                <a:solidFill>
                  <a:srgbClr val="6B6B75"/>
                </a:solidFill>
                <a:latin typeface="Calibri" pitchFamily="34" charset="0"/>
                <a:ea typeface="Calibri" pitchFamily="34" charset="-122"/>
                <a:cs typeface="Calibri" pitchFamily="34" charset="-120"/>
              </a:rPr>
              <a:t>El servidor manda datos. El navegador arma la vista.</a:t>
            </a:r>
            <a:endParaRPr lang="en-US" sz="1000" dirty="0"/>
          </a:p>
        </p:txBody>
      </p:sp>
      <p:sp>
        <p:nvSpPr>
          <p:cNvPr id="22" name="Shape 20"/>
          <p:cNvSpPr/>
          <p:nvPr/>
        </p:nvSpPr>
        <p:spPr>
          <a:xfrm>
            <a:off x="5495544" y="1463040"/>
            <a:ext cx="1517904" cy="2377440"/>
          </a:xfrm>
          <a:prstGeom prst="roundRect">
            <a:avLst>
              <a:gd name="adj" fmla="val 3614"/>
            </a:avLst>
          </a:prstGeom>
          <a:solidFill>
            <a:srgbClr val="FFFFFF"/>
          </a:solidFill>
          <a:ln w="12700">
            <a:solidFill>
              <a:srgbClr val="E2DCDB"/>
            </a:solidFill>
            <a:prstDash val="solid"/>
          </a:ln>
        </p:spPr>
        <p:txBody>
          <a:bodyPr/>
          <a:lstStyle/>
          <a:p>
            <a:endParaRPr lang="es-ES"/>
          </a:p>
        </p:txBody>
      </p:sp>
      <p:sp>
        <p:nvSpPr>
          <p:cNvPr id="23" name="Shape 21"/>
          <p:cNvSpPr/>
          <p:nvPr/>
        </p:nvSpPr>
        <p:spPr>
          <a:xfrm>
            <a:off x="5632704" y="1627632"/>
            <a:ext cx="384048" cy="384048"/>
          </a:xfrm>
          <a:prstGeom prst="ellipse">
            <a:avLst/>
          </a:prstGeom>
          <a:solidFill>
            <a:srgbClr val="2F3C7E"/>
          </a:solidFill>
          <a:ln w="12700">
            <a:solidFill>
              <a:srgbClr val="2F3C7E"/>
            </a:solidFill>
            <a:prstDash val="solid"/>
          </a:ln>
        </p:spPr>
        <p:txBody>
          <a:bodyPr/>
          <a:lstStyle/>
          <a:p>
            <a:endParaRPr lang="es-ES"/>
          </a:p>
        </p:txBody>
      </p:sp>
      <p:sp>
        <p:nvSpPr>
          <p:cNvPr id="24" name="Text 22"/>
          <p:cNvSpPr txBox="1"/>
          <p:nvPr/>
        </p:nvSpPr>
        <p:spPr>
          <a:xfrm>
            <a:off x="5632704" y="162763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4</a:t>
            </a:r>
            <a:endParaRPr lang="en-US" sz="1300" dirty="0"/>
          </a:p>
        </p:txBody>
      </p:sp>
      <p:sp>
        <p:nvSpPr>
          <p:cNvPr id="25" name="Text 23"/>
          <p:cNvSpPr txBox="1"/>
          <p:nvPr/>
        </p:nvSpPr>
        <p:spPr>
          <a:xfrm>
            <a:off x="5632704" y="2121408"/>
            <a:ext cx="1243584" cy="320040"/>
          </a:xfrm>
          <a:prstGeom prst="rect">
            <a:avLst/>
          </a:prstGeom>
          <a:noFill/>
          <a:ln/>
        </p:spPr>
        <p:txBody>
          <a:bodyPr wrap="square" lIns="0" tIns="0" rIns="0" bIns="0" rtlCol="0" anchor="ctr"/>
          <a:lstStyle/>
          <a:p>
            <a:pPr marL="0" indent="0">
              <a:buNone/>
            </a:pPr>
            <a:r>
              <a:rPr lang="en-US" sz="1700" b="1" dirty="0">
                <a:solidFill>
                  <a:srgbClr val="1A1A1F"/>
                </a:solidFill>
                <a:latin typeface="Cambria" pitchFamily="34" charset="0"/>
                <a:ea typeface="Cambria" pitchFamily="34" charset="-122"/>
                <a:cs typeface="Cambria" pitchFamily="34" charset="-120"/>
              </a:rPr>
              <a:t>2010</a:t>
            </a:r>
            <a:endParaRPr lang="en-US" sz="1700" dirty="0"/>
          </a:p>
        </p:txBody>
      </p:sp>
      <p:sp>
        <p:nvSpPr>
          <p:cNvPr id="26" name="Text 24"/>
          <p:cNvSpPr txBox="1"/>
          <p:nvPr/>
        </p:nvSpPr>
        <p:spPr>
          <a:xfrm>
            <a:off x="5632704" y="2432304"/>
            <a:ext cx="1243584" cy="274320"/>
          </a:xfrm>
          <a:prstGeom prst="rect">
            <a:avLst/>
          </a:prstGeom>
          <a:noFill/>
          <a:ln/>
        </p:spPr>
        <p:txBody>
          <a:bodyPr wrap="square" lIns="0" tIns="0" rIns="0" bIns="0" rtlCol="0" anchor="ctr"/>
          <a:lstStyle/>
          <a:p>
            <a:pPr marL="0" indent="0">
              <a:buNone/>
            </a:pPr>
            <a:r>
              <a:rPr lang="en-US" sz="1200" b="1" dirty="0">
                <a:solidFill>
                  <a:srgbClr val="2F3C7E"/>
                </a:solidFill>
                <a:latin typeface="Calibri" pitchFamily="34" charset="0"/>
                <a:ea typeface="Calibri" pitchFamily="34" charset="-122"/>
                <a:cs typeface="Calibri" pitchFamily="34" charset="-120"/>
              </a:rPr>
              <a:t>SPA</a:t>
            </a:r>
            <a:endParaRPr lang="en-US" sz="1200" dirty="0"/>
          </a:p>
        </p:txBody>
      </p:sp>
      <p:sp>
        <p:nvSpPr>
          <p:cNvPr id="27" name="Text 25"/>
          <p:cNvSpPr txBox="1"/>
          <p:nvPr/>
        </p:nvSpPr>
        <p:spPr>
          <a:xfrm>
            <a:off x="5632704" y="2724912"/>
            <a:ext cx="1261872" cy="1005840"/>
          </a:xfrm>
          <a:prstGeom prst="rect">
            <a:avLst/>
          </a:prstGeom>
          <a:noFill/>
          <a:ln/>
        </p:spPr>
        <p:txBody>
          <a:bodyPr wrap="square" lIns="0" tIns="0" rIns="0" bIns="0" rtlCol="0" anchor="t"/>
          <a:lstStyle/>
          <a:p>
            <a:pPr marL="0" indent="0">
              <a:lnSpc>
                <a:spcPct val="115000"/>
              </a:lnSpc>
              <a:buNone/>
            </a:pPr>
            <a:r>
              <a:rPr lang="en-US" sz="1000" dirty="0">
                <a:solidFill>
                  <a:srgbClr val="6B6B75"/>
                </a:solidFill>
                <a:latin typeface="Calibri" pitchFamily="34" charset="0"/>
                <a:ea typeface="Calibri" pitchFamily="34" charset="-122"/>
                <a:cs typeface="Calibri" pitchFamily="34" charset="-120"/>
              </a:rPr>
              <a:t>La aplicación entera se muda al cliente.</a:t>
            </a:r>
            <a:endParaRPr lang="en-US" sz="1000" dirty="0"/>
          </a:p>
        </p:txBody>
      </p:sp>
      <p:sp>
        <p:nvSpPr>
          <p:cNvPr id="28" name="Shape 26"/>
          <p:cNvSpPr/>
          <p:nvPr/>
        </p:nvSpPr>
        <p:spPr>
          <a:xfrm>
            <a:off x="7159752" y="1463040"/>
            <a:ext cx="1517904" cy="2377440"/>
          </a:xfrm>
          <a:prstGeom prst="roundRect">
            <a:avLst>
              <a:gd name="adj" fmla="val 3614"/>
            </a:avLst>
          </a:prstGeom>
          <a:solidFill>
            <a:srgbClr val="F4EFEE"/>
          </a:solidFill>
          <a:ln w="12700">
            <a:solidFill>
              <a:srgbClr val="990011"/>
            </a:solidFill>
            <a:prstDash val="solid"/>
          </a:ln>
        </p:spPr>
        <p:txBody>
          <a:bodyPr/>
          <a:lstStyle/>
          <a:p>
            <a:endParaRPr lang="es-ES"/>
          </a:p>
        </p:txBody>
      </p:sp>
      <p:sp>
        <p:nvSpPr>
          <p:cNvPr id="29" name="Shape 27"/>
          <p:cNvSpPr/>
          <p:nvPr/>
        </p:nvSpPr>
        <p:spPr>
          <a:xfrm>
            <a:off x="7296912" y="1627632"/>
            <a:ext cx="384048" cy="384048"/>
          </a:xfrm>
          <a:prstGeom prst="ellipse">
            <a:avLst/>
          </a:prstGeom>
          <a:solidFill>
            <a:srgbClr val="990011"/>
          </a:solidFill>
          <a:ln w="12700">
            <a:solidFill>
              <a:srgbClr val="990011"/>
            </a:solidFill>
            <a:prstDash val="solid"/>
          </a:ln>
        </p:spPr>
        <p:txBody>
          <a:bodyPr/>
          <a:lstStyle/>
          <a:p>
            <a:endParaRPr lang="es-ES"/>
          </a:p>
        </p:txBody>
      </p:sp>
      <p:sp>
        <p:nvSpPr>
          <p:cNvPr id="30" name="Text 28"/>
          <p:cNvSpPr txBox="1"/>
          <p:nvPr/>
        </p:nvSpPr>
        <p:spPr>
          <a:xfrm>
            <a:off x="7296912" y="1627632"/>
            <a:ext cx="384048" cy="384048"/>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5</a:t>
            </a:r>
            <a:endParaRPr lang="en-US" sz="1300" dirty="0"/>
          </a:p>
        </p:txBody>
      </p:sp>
      <p:sp>
        <p:nvSpPr>
          <p:cNvPr id="31" name="Text 29"/>
          <p:cNvSpPr txBox="1"/>
          <p:nvPr/>
        </p:nvSpPr>
        <p:spPr>
          <a:xfrm>
            <a:off x="7296912" y="2121408"/>
            <a:ext cx="1243584" cy="320040"/>
          </a:xfrm>
          <a:prstGeom prst="rect">
            <a:avLst/>
          </a:prstGeom>
          <a:noFill/>
          <a:ln/>
        </p:spPr>
        <p:txBody>
          <a:bodyPr wrap="square" lIns="0" tIns="0" rIns="0" bIns="0" rtlCol="0" anchor="ctr"/>
          <a:lstStyle/>
          <a:p>
            <a:pPr marL="0" indent="0">
              <a:buNone/>
            </a:pPr>
            <a:r>
              <a:rPr lang="en-US" sz="1700" b="1" dirty="0">
                <a:solidFill>
                  <a:srgbClr val="990011"/>
                </a:solidFill>
                <a:latin typeface="Cambria" pitchFamily="34" charset="0"/>
                <a:ea typeface="Cambria" pitchFamily="34" charset="-122"/>
                <a:cs typeface="Cambria" pitchFamily="34" charset="-120"/>
              </a:rPr>
              <a:t>2026</a:t>
            </a:r>
            <a:endParaRPr lang="en-US" sz="1700" dirty="0"/>
          </a:p>
        </p:txBody>
      </p:sp>
      <p:sp>
        <p:nvSpPr>
          <p:cNvPr id="32" name="Text 30"/>
          <p:cNvSpPr txBox="1"/>
          <p:nvPr/>
        </p:nvSpPr>
        <p:spPr>
          <a:xfrm>
            <a:off x="7296912" y="2432304"/>
            <a:ext cx="1243584" cy="274320"/>
          </a:xfrm>
          <a:prstGeom prst="rect">
            <a:avLst/>
          </a:prstGeom>
          <a:noFill/>
          <a:ln/>
        </p:spPr>
        <p:txBody>
          <a:bodyPr wrap="square" lIns="0" tIns="0" rIns="0" bIns="0" rtlCol="0" anchor="ctr"/>
          <a:lstStyle/>
          <a:p>
            <a:pPr marL="0" indent="0">
              <a:buNone/>
            </a:pPr>
            <a:r>
              <a:rPr lang="en-US" sz="1200" b="1" dirty="0">
                <a:solidFill>
                  <a:srgbClr val="990011"/>
                </a:solidFill>
                <a:latin typeface="Calibri" pitchFamily="34" charset="0"/>
                <a:ea typeface="Calibri" pitchFamily="34" charset="-122"/>
                <a:cs typeface="Calibri" pitchFamily="34" charset="-120"/>
              </a:rPr>
              <a:t>HDA</a:t>
            </a:r>
            <a:endParaRPr lang="en-US" sz="1200" dirty="0"/>
          </a:p>
        </p:txBody>
      </p:sp>
      <p:sp>
        <p:nvSpPr>
          <p:cNvPr id="33" name="Text 31"/>
          <p:cNvSpPr txBox="1"/>
          <p:nvPr/>
        </p:nvSpPr>
        <p:spPr>
          <a:xfrm>
            <a:off x="7296912" y="2724912"/>
            <a:ext cx="1261872" cy="1005840"/>
          </a:xfrm>
          <a:prstGeom prst="rect">
            <a:avLst/>
          </a:prstGeom>
          <a:noFill/>
          <a:ln/>
        </p:spPr>
        <p:txBody>
          <a:bodyPr wrap="square" lIns="0" tIns="0" rIns="0" bIns="0" rtlCol="0" anchor="t"/>
          <a:lstStyle/>
          <a:p>
            <a:pPr marL="0" indent="0">
              <a:lnSpc>
                <a:spcPct val="115000"/>
              </a:lnSpc>
              <a:buNone/>
            </a:pPr>
            <a:r>
              <a:rPr lang="en-US" sz="1000" dirty="0">
                <a:solidFill>
                  <a:srgbClr val="6B6B75"/>
                </a:solidFill>
                <a:latin typeface="Calibri" pitchFamily="34" charset="0"/>
                <a:ea typeface="Calibri" pitchFamily="34" charset="-122"/>
                <a:cs typeface="Calibri" pitchFamily="34" charset="-120"/>
              </a:rPr>
              <a:t>El servidor vuelve a mandar la vista, por partes.</a:t>
            </a:r>
          </a:p>
          <a:p>
            <a:r>
              <a:rPr lang="es-CO" sz="1000" dirty="0">
                <a:solidFill>
                  <a:srgbClr val="6B6B75"/>
                </a:solidFill>
                <a:latin typeface="Calibri" pitchFamily="34" charset="0"/>
                <a:ea typeface="Calibri" pitchFamily="34" charset="-122"/>
                <a:cs typeface="Calibri" pitchFamily="34" charset="-120"/>
              </a:rPr>
              <a:t>Junta la simplicidad de las aplicaciones web con la experiencia de usuario de las SPA.</a:t>
            </a:r>
            <a:endParaRPr lang="en-US" sz="1000" dirty="0">
              <a:solidFill>
                <a:srgbClr val="6B6B75"/>
              </a:solidFill>
              <a:latin typeface="Calibri" pitchFamily="34" charset="0"/>
              <a:ea typeface="Calibri" pitchFamily="34" charset="-122"/>
              <a:cs typeface="Calibri" pitchFamily="34" charset="-120"/>
            </a:endParaRPr>
          </a:p>
        </p:txBody>
      </p:sp>
      <p:sp>
        <p:nvSpPr>
          <p:cNvPr id="34" name="Text 32"/>
          <p:cNvSpPr txBox="1"/>
          <p:nvPr/>
        </p:nvSpPr>
        <p:spPr>
          <a:xfrm>
            <a:off x="502920" y="4069080"/>
            <a:ext cx="8138160" cy="457200"/>
          </a:xfrm>
          <a:prstGeom prst="rect">
            <a:avLst/>
          </a:prstGeom>
          <a:noFill/>
          <a:ln/>
        </p:spPr>
        <p:txBody>
          <a:bodyPr wrap="square" lIns="0" tIns="0" rIns="0" bIns="0" rtlCol="0" anchor="ctr"/>
          <a:lstStyle/>
          <a:p>
            <a:pPr marL="0" indent="0">
              <a:lnSpc>
                <a:spcPct val="115000"/>
              </a:lnSpc>
              <a:buNone/>
            </a:pPr>
            <a:r>
              <a:rPr lang="en-US" sz="1200" i="1" dirty="0">
                <a:solidFill>
                  <a:srgbClr val="6B6B75"/>
                </a:solidFill>
                <a:latin typeface="Calibri" pitchFamily="34" charset="0"/>
                <a:ea typeface="Calibri" pitchFamily="34" charset="-122"/>
                <a:cs typeface="Calibri" pitchFamily="34" charset="-120"/>
              </a:rPr>
              <a:t>HDA: Hypermedia-Driven Application. No es una vuelta a 1991: es 1991 con la capacidad de reemplazar solo un pedazo de la página.</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01 · EL PROBLEMA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La SPA no fue un error. Fue un intercambio.</a:t>
            </a:r>
            <a:endParaRPr lang="en-US" sz="3000" dirty="0"/>
          </a:p>
        </p:txBody>
      </p:sp>
      <p:sp>
        <p:nvSpPr>
          <p:cNvPr id="4" name="Shape 2"/>
          <p:cNvSpPr/>
          <p:nvPr/>
        </p:nvSpPr>
        <p:spPr>
          <a:xfrm>
            <a:off x="502920" y="1417320"/>
            <a:ext cx="3931920" cy="2834640"/>
          </a:xfrm>
          <a:prstGeom prst="roundRect">
            <a:avLst>
              <a:gd name="adj" fmla="val 1935"/>
            </a:avLst>
          </a:prstGeom>
          <a:solidFill>
            <a:srgbClr val="EEF0F8"/>
          </a:solidFill>
          <a:ln w="12700">
            <a:solidFill>
              <a:srgbClr val="D5D9EC"/>
            </a:solidFill>
            <a:prstDash val="solid"/>
          </a:ln>
        </p:spPr>
        <p:txBody>
          <a:bodyPr/>
          <a:lstStyle/>
          <a:p>
            <a:endParaRPr lang="es-ES"/>
          </a:p>
        </p:txBody>
      </p:sp>
      <p:sp>
        <p:nvSpPr>
          <p:cNvPr id="5" name="Text 3"/>
          <p:cNvSpPr txBox="1"/>
          <p:nvPr/>
        </p:nvSpPr>
        <p:spPr>
          <a:xfrm>
            <a:off x="731520" y="1627632"/>
            <a:ext cx="3474720" cy="320040"/>
          </a:xfrm>
          <a:prstGeom prst="rect">
            <a:avLst/>
          </a:prstGeom>
          <a:noFill/>
          <a:ln/>
        </p:spPr>
        <p:txBody>
          <a:bodyPr wrap="square" lIns="0" tIns="0" rIns="0" bIns="0" rtlCol="0" anchor="ctr"/>
          <a:lstStyle/>
          <a:p>
            <a:pPr marL="0" indent="0">
              <a:buNone/>
            </a:pPr>
            <a:r>
              <a:rPr lang="en-US" sz="1700" b="1" dirty="0">
                <a:solidFill>
                  <a:srgbClr val="2F3C7E"/>
                </a:solidFill>
                <a:latin typeface="Cambria" pitchFamily="34" charset="0"/>
                <a:ea typeface="Cambria" pitchFamily="34" charset="-122"/>
                <a:cs typeface="Cambria" pitchFamily="34" charset="-120"/>
              </a:rPr>
              <a:t>Lo que ganamos</a:t>
            </a:r>
            <a:endParaRPr lang="en-US" sz="1700" dirty="0"/>
          </a:p>
        </p:txBody>
      </p:sp>
      <p:sp>
        <p:nvSpPr>
          <p:cNvPr id="6" name="Text 4"/>
          <p:cNvSpPr txBox="1"/>
          <p:nvPr/>
        </p:nvSpPr>
        <p:spPr>
          <a:xfrm>
            <a:off x="731520" y="1993392"/>
            <a:ext cx="3520440" cy="2103120"/>
          </a:xfrm>
          <a:prstGeom prst="rect">
            <a:avLst/>
          </a:prstGeom>
          <a:noFill/>
          <a:ln/>
        </p:spPr>
        <p:txBody>
          <a:bodyPr wrap="square" lIns="0" tIns="0" rIns="0" bIns="0" rtlCol="0" anchor="t"/>
          <a:lstStyle/>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Interfaces sin recargas, con transiciones fluidas</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Aplicaciones genuinamente ricas en el navegador</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Equipos de front y back trabajando en paralelo</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Una misma API sirviendo a web, móvil y terceros</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Un ecosistema de componentes enorme y maduro</a:t>
            </a:r>
            <a:endParaRPr lang="en-US" sz="1250" dirty="0"/>
          </a:p>
        </p:txBody>
      </p:sp>
      <p:sp>
        <p:nvSpPr>
          <p:cNvPr id="7" name="Shape 5"/>
          <p:cNvSpPr/>
          <p:nvPr/>
        </p:nvSpPr>
        <p:spPr>
          <a:xfrm>
            <a:off x="4709160" y="1417320"/>
            <a:ext cx="3931920" cy="2834640"/>
          </a:xfrm>
          <a:prstGeom prst="roundRect">
            <a:avLst>
              <a:gd name="adj" fmla="val 1935"/>
            </a:avLst>
          </a:prstGeom>
          <a:solidFill>
            <a:srgbClr val="F4EFEE"/>
          </a:solidFill>
          <a:ln w="12700">
            <a:solidFill>
              <a:srgbClr val="EBD7D6"/>
            </a:solidFill>
            <a:prstDash val="solid"/>
          </a:ln>
        </p:spPr>
        <p:txBody>
          <a:bodyPr/>
          <a:lstStyle/>
          <a:p>
            <a:endParaRPr lang="es-ES"/>
          </a:p>
        </p:txBody>
      </p:sp>
      <p:sp>
        <p:nvSpPr>
          <p:cNvPr id="8" name="Text 6"/>
          <p:cNvSpPr txBox="1"/>
          <p:nvPr/>
        </p:nvSpPr>
        <p:spPr>
          <a:xfrm>
            <a:off x="4937760" y="1627632"/>
            <a:ext cx="3474720" cy="320040"/>
          </a:xfrm>
          <a:prstGeom prst="rect">
            <a:avLst/>
          </a:prstGeom>
          <a:noFill/>
          <a:ln/>
        </p:spPr>
        <p:txBody>
          <a:bodyPr wrap="square" lIns="0" tIns="0" rIns="0" bIns="0" rtlCol="0" anchor="ctr"/>
          <a:lstStyle/>
          <a:p>
            <a:pPr marL="0" indent="0">
              <a:buNone/>
            </a:pPr>
            <a:r>
              <a:rPr lang="en-US" sz="1700" b="1" dirty="0">
                <a:solidFill>
                  <a:srgbClr val="990011"/>
                </a:solidFill>
                <a:latin typeface="Cambria" pitchFamily="34" charset="0"/>
                <a:ea typeface="Cambria" pitchFamily="34" charset="-122"/>
                <a:cs typeface="Cambria" pitchFamily="34" charset="-120"/>
              </a:rPr>
              <a:t>Lo que costó</a:t>
            </a:r>
            <a:endParaRPr lang="en-US" sz="1700" dirty="0"/>
          </a:p>
        </p:txBody>
      </p:sp>
      <p:sp>
        <p:nvSpPr>
          <p:cNvPr id="9" name="Text 7"/>
          <p:cNvSpPr txBox="1"/>
          <p:nvPr/>
        </p:nvSpPr>
        <p:spPr>
          <a:xfrm>
            <a:off x="4937760" y="1993392"/>
            <a:ext cx="3520440" cy="2103120"/>
          </a:xfrm>
          <a:prstGeom prst="rect">
            <a:avLst/>
          </a:prstGeom>
          <a:noFill/>
          <a:ln/>
        </p:spPr>
        <p:txBody>
          <a:bodyPr wrap="square" lIns="0" tIns="0" rIns="0" bIns="0" rtlCol="0" anchor="t"/>
          <a:lstStyle/>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Un paso de compilación y cientos de dependencias</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El estado vive dos veces: cliente y servidor</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Dos lenguajes de plantillas para la misma pantalla</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Hidratación, cascadas de peticiones, bundles</a:t>
            </a:r>
            <a:endParaRPr lang="en-US" sz="1250" dirty="0"/>
          </a:p>
          <a:p>
            <a:pPr marL="342900" indent="-342900">
              <a:spcAft>
                <a:spcPts val="800"/>
              </a:spcAft>
              <a:buSzPct val="100000"/>
              <a:buChar char="•"/>
            </a:pPr>
            <a:r>
              <a:rPr lang="en-US" sz="1250" dirty="0">
                <a:solidFill>
                  <a:srgbClr val="1A1A1F"/>
                </a:solidFill>
                <a:latin typeface="Calibri" pitchFamily="34" charset="0"/>
                <a:ea typeface="Calibri" pitchFamily="34" charset="-122"/>
                <a:cs typeface="Calibri" pitchFamily="34" charset="-120"/>
              </a:rPr>
              <a:t>Un CRUD sencillo cuesta como uno complejo</a:t>
            </a:r>
            <a:endParaRPr lang="en-US" sz="1250" dirty="0"/>
          </a:p>
        </p:txBody>
      </p:sp>
      <p:sp>
        <p:nvSpPr>
          <p:cNvPr id="10" name="Text 8"/>
          <p:cNvSpPr txBox="1"/>
          <p:nvPr/>
        </p:nvSpPr>
        <p:spPr>
          <a:xfrm>
            <a:off x="502920" y="4370832"/>
            <a:ext cx="8138160" cy="365760"/>
          </a:xfrm>
          <a:prstGeom prst="rect">
            <a:avLst/>
          </a:prstGeom>
          <a:noFill/>
          <a:ln/>
        </p:spPr>
        <p:txBody>
          <a:bodyPr wrap="square" lIns="0" tIns="0" rIns="0" bIns="0" rtlCol="0" anchor="ctr"/>
          <a:lstStyle/>
          <a:p>
            <a:pPr marL="0" indent="0">
              <a:buNone/>
            </a:pPr>
            <a:r>
              <a:rPr lang="en-US" sz="1200" i="1" dirty="0">
                <a:solidFill>
                  <a:srgbClr val="6B6B75"/>
                </a:solidFill>
                <a:latin typeface="Calibri" pitchFamily="34" charset="0"/>
                <a:ea typeface="Calibri" pitchFamily="34" charset="-122"/>
                <a:cs typeface="Calibri" pitchFamily="34" charset="-120"/>
              </a:rPr>
              <a:t>La pregunta no es cuál es mejor. Es si estamos pagando el precio de la derecha en proyectos que no necesitan lo de la </a:t>
            </a:r>
            <a:r>
              <a:rPr lang="en-US" sz="1200" i="1" dirty="0" err="1">
                <a:solidFill>
                  <a:srgbClr val="6B6B75"/>
                </a:solidFill>
                <a:latin typeface="Calibri" pitchFamily="34" charset="0"/>
                <a:ea typeface="Calibri" pitchFamily="34" charset="-122"/>
                <a:cs typeface="Calibri" pitchFamily="34" charset="-120"/>
              </a:rPr>
              <a:t>izquierda</a:t>
            </a:r>
            <a:r>
              <a:rPr lang="en-US" sz="1200" i="1" dirty="0">
                <a:solidFill>
                  <a:srgbClr val="6B6B75"/>
                </a:solidFill>
                <a:latin typeface="Calibri" pitchFamily="34" charset="0"/>
                <a:ea typeface="Calibri" pitchFamily="34" charset="-122"/>
                <a:cs typeface="Calibri" pitchFamily="34" charset="-120"/>
              </a:rPr>
              <a:t>.</a:t>
            </a:r>
          </a:p>
          <a:p>
            <a:pPr marL="0" indent="0">
              <a:buNone/>
            </a:pPr>
            <a:endParaRPr lang="en-US" sz="1200" dirty="0"/>
          </a:p>
        </p:txBody>
      </p:sp>
      <p:sp>
        <p:nvSpPr>
          <p:cNvPr id="12" name="Text 0">
            <a:extLst>
              <a:ext uri="{FF2B5EF4-FFF2-40B4-BE49-F238E27FC236}">
                <a16:creationId xmlns:a16="http://schemas.microsoft.com/office/drawing/2014/main" id="{35F8056B-83B2-F1EA-6B6C-60145B3C1EC9}"/>
              </a:ext>
            </a:extLst>
          </p:cNvPr>
          <p:cNvSpPr txBox="1"/>
          <p:nvPr/>
        </p:nvSpPr>
        <p:spPr>
          <a:xfrm>
            <a:off x="502920" y="409956"/>
            <a:ext cx="1215521" cy="185928"/>
          </a:xfrm>
          <a:prstGeom prst="rect">
            <a:avLst/>
          </a:prstGeom>
          <a:noFill/>
          <a:ln/>
        </p:spPr>
        <p:txBody>
          <a:bodyPr wrap="square" lIns="0" tIns="0" rIns="0" bIns="0" rtlCol="0" anchor="ctr"/>
          <a:lstStyle/>
          <a:p>
            <a:pPr marL="0" indent="0">
              <a:buNone/>
            </a:pPr>
            <a:r>
              <a:rPr lang="en-US" sz="800" b="1" kern="0" spc="200" dirty="0">
                <a:solidFill>
                  <a:srgbClr val="990011"/>
                </a:solidFill>
                <a:latin typeface="Calibri" pitchFamily="34" charset="0"/>
                <a:ea typeface="Calibri" pitchFamily="34" charset="-122"/>
                <a:cs typeface="Calibri" pitchFamily="34" charset="-120"/>
              </a:rPr>
              <a:t>React </a:t>
            </a:r>
            <a:r>
              <a:rPr lang="en-US" sz="800" b="1" kern="0" spc="200" dirty="0" err="1">
                <a:solidFill>
                  <a:srgbClr val="990011"/>
                </a:solidFill>
                <a:latin typeface="Calibri" pitchFamily="34" charset="0"/>
                <a:ea typeface="Calibri" pitchFamily="34" charset="-122"/>
                <a:cs typeface="Calibri" pitchFamily="34" charset="-120"/>
              </a:rPr>
              <a:t>está</a:t>
            </a:r>
            <a:r>
              <a:rPr lang="en-US" sz="800" b="1" kern="0" spc="200" dirty="0">
                <a:solidFill>
                  <a:srgbClr val="990011"/>
                </a:solidFill>
                <a:latin typeface="Calibri" pitchFamily="34" charset="0"/>
                <a:ea typeface="Calibri" pitchFamily="34" charset="-122"/>
                <a:cs typeface="Calibri" pitchFamily="34" charset="-120"/>
              </a:rPr>
              <a:t> mal?</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01 · EL PROBLEMA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Su API REST probablemente no es REST</a:t>
            </a:r>
            <a:endParaRPr lang="en-US" sz="3000" dirty="0"/>
          </a:p>
        </p:txBody>
      </p:sp>
      <p:sp>
        <p:nvSpPr>
          <p:cNvPr id="4" name="Shape 2"/>
          <p:cNvSpPr/>
          <p:nvPr/>
        </p:nvSpPr>
        <p:spPr>
          <a:xfrm>
            <a:off x="502920" y="1371600"/>
            <a:ext cx="4709160" cy="1572768"/>
          </a:xfrm>
          <a:prstGeom prst="roundRect">
            <a:avLst>
              <a:gd name="adj" fmla="val 3488"/>
            </a:avLst>
          </a:prstGeom>
          <a:solidFill>
            <a:srgbClr val="F4EFEE"/>
          </a:solidFill>
          <a:ln w="12700">
            <a:solidFill>
              <a:srgbClr val="EBD7D6"/>
            </a:solidFill>
            <a:prstDash val="solid"/>
          </a:ln>
        </p:spPr>
        <p:txBody>
          <a:bodyPr/>
          <a:lstStyle/>
          <a:p>
            <a:endParaRPr lang="es-ES"/>
          </a:p>
        </p:txBody>
      </p:sp>
      <p:sp>
        <p:nvSpPr>
          <p:cNvPr id="5" name="Text 3"/>
          <p:cNvSpPr txBox="1"/>
          <p:nvPr/>
        </p:nvSpPr>
        <p:spPr>
          <a:xfrm>
            <a:off x="731520" y="1554480"/>
            <a:ext cx="4297680" cy="914400"/>
          </a:xfrm>
          <a:prstGeom prst="rect">
            <a:avLst/>
          </a:prstGeom>
          <a:noFill/>
          <a:ln/>
        </p:spPr>
        <p:txBody>
          <a:bodyPr wrap="square" lIns="0" tIns="0" rIns="0" bIns="0" rtlCol="0" anchor="ctr"/>
          <a:lstStyle/>
          <a:p>
            <a:r>
              <a:rPr lang="en-US" sz="1500" i="1" dirty="0">
                <a:solidFill>
                  <a:srgbClr val="1A1A1F"/>
                </a:solidFill>
                <a:latin typeface="Cambria" pitchFamily="34" charset="0"/>
                <a:ea typeface="Cambria" pitchFamily="34" charset="-122"/>
                <a:cs typeface="Cambria" pitchFamily="34" charset="-120"/>
              </a:rPr>
              <a:t>“</a:t>
            </a:r>
            <a:r>
              <a:rPr lang="es-CO" sz="1600" i="1" dirty="0">
                <a:solidFill>
                  <a:srgbClr val="1A1A1F"/>
                </a:solidFill>
                <a:latin typeface="Cambria" pitchFamily="34" charset="0"/>
                <a:ea typeface="Cambria" pitchFamily="34" charset="-122"/>
                <a:cs typeface="Cambria" pitchFamily="34" charset="-120"/>
              </a:rPr>
              <a:t>S</a:t>
            </a:r>
            <a:r>
              <a:rPr lang="es-CO" sz="1600" dirty="0"/>
              <a:t>i el motor del estado de la aplicación no está siendo dirigido por hipertexto, entonces no puede ser </a:t>
            </a:r>
            <a:r>
              <a:rPr lang="es-CO" sz="1600" dirty="0" err="1"/>
              <a:t>RESTful</a:t>
            </a:r>
            <a:r>
              <a:rPr lang="es-CO" sz="1600" dirty="0"/>
              <a:t>.</a:t>
            </a:r>
            <a:endParaRPr lang="en-US" sz="1500" dirty="0"/>
          </a:p>
        </p:txBody>
      </p:sp>
      <p:sp>
        <p:nvSpPr>
          <p:cNvPr id="6" name="Text 4"/>
          <p:cNvSpPr txBox="1"/>
          <p:nvPr/>
        </p:nvSpPr>
        <p:spPr>
          <a:xfrm>
            <a:off x="708660" y="2488009"/>
            <a:ext cx="4297680" cy="274320"/>
          </a:xfrm>
          <a:prstGeom prst="rect">
            <a:avLst/>
          </a:prstGeom>
          <a:noFill/>
          <a:ln/>
        </p:spPr>
        <p:txBody>
          <a:bodyPr wrap="square" lIns="0" tIns="0" rIns="0" bIns="0" rtlCol="0" anchor="ctr"/>
          <a:lstStyle>
            <a:lvl1pPr>
              <a:defRPr sz="1050" b="1">
                <a:solidFill>
                  <a:srgbClr val="990011"/>
                </a:solidFill>
                <a:latin typeface="Calibri" pitchFamily="34" charset="0"/>
                <a:ea typeface="Calibri" pitchFamily="34" charset="-122"/>
                <a:cs typeface="Calibri" pitchFamily="34" charset="-120"/>
              </a:defRPr>
            </a:lvl1pPr>
          </a:lstStyle>
          <a:p>
            <a:r>
              <a:rPr lang="es-CO" dirty="0"/>
              <a:t>Roy Fielding, autor de la definición de REST — "REST </a:t>
            </a:r>
            <a:r>
              <a:rPr lang="es-CO" dirty="0" err="1"/>
              <a:t>APIs</a:t>
            </a:r>
            <a:r>
              <a:rPr lang="es-CO" dirty="0"/>
              <a:t> </a:t>
            </a:r>
            <a:r>
              <a:rPr lang="es-CO" dirty="0" err="1"/>
              <a:t>must</a:t>
            </a:r>
            <a:r>
              <a:rPr lang="es-CO" dirty="0"/>
              <a:t> be </a:t>
            </a:r>
            <a:r>
              <a:rPr lang="es-CO" dirty="0" err="1"/>
              <a:t>hypertext-driven</a:t>
            </a:r>
            <a:r>
              <a:rPr lang="es-CO" dirty="0"/>
              <a:t>" (2008)</a:t>
            </a:r>
            <a:endParaRPr lang="en-US" dirty="0"/>
          </a:p>
        </p:txBody>
      </p:sp>
      <p:sp>
        <p:nvSpPr>
          <p:cNvPr id="7" name="Text 5"/>
          <p:cNvSpPr txBox="1"/>
          <p:nvPr/>
        </p:nvSpPr>
        <p:spPr>
          <a:xfrm>
            <a:off x="502920" y="3054096"/>
            <a:ext cx="4709160" cy="1188720"/>
          </a:xfrm>
          <a:prstGeom prst="rect">
            <a:avLst/>
          </a:prstGeom>
          <a:noFill/>
          <a:ln/>
        </p:spPr>
        <p:txBody>
          <a:bodyPr wrap="square" lIns="0" tIns="0" rIns="0" bIns="0" rtlCol="0" anchor="ctr"/>
          <a:lstStyle/>
          <a:p>
            <a:pPr marL="0" indent="0">
              <a:lnSpc>
                <a:spcPct val="120000"/>
              </a:lnSpc>
              <a:buNone/>
            </a:pPr>
            <a:r>
              <a:rPr lang="en-US" sz="1250" b="1" dirty="0">
                <a:solidFill>
                  <a:srgbClr val="1A1A1F"/>
                </a:solidFill>
                <a:latin typeface="Calibri" pitchFamily="34" charset="0"/>
                <a:ea typeface="Calibri" pitchFamily="34" charset="-122"/>
                <a:cs typeface="Calibri" pitchFamily="34" charset="-120"/>
              </a:rPr>
              <a:t>REST nunca describió un estilo de API. </a:t>
            </a:r>
            <a:r>
              <a:rPr lang="en-US" sz="1250" dirty="0">
                <a:solidFill>
                  <a:srgbClr val="1A1A1F"/>
                </a:solidFill>
                <a:latin typeface="Calibri" pitchFamily="34" charset="0"/>
                <a:ea typeface="Calibri" pitchFamily="34" charset="-122"/>
                <a:cs typeface="Calibri" pitchFamily="34" charset="-120"/>
              </a:rPr>
              <a:t>Describía cómo ya funcionaba la web: navegadores intercambiando hipermedia sobre HTTP. Su restricción central es HATEOAS — la hipermedia como motor del estado de la aplicación.</a:t>
            </a:r>
            <a:endParaRPr lang="en-US" sz="1250" dirty="0"/>
          </a:p>
        </p:txBody>
      </p:sp>
      <p:sp>
        <p:nvSpPr>
          <p:cNvPr id="8" name="Text 6"/>
          <p:cNvSpPr txBox="1"/>
          <p:nvPr/>
        </p:nvSpPr>
        <p:spPr>
          <a:xfrm>
            <a:off x="5486400" y="1371600"/>
            <a:ext cx="2806262" cy="182880"/>
          </a:xfrm>
          <a:prstGeom prst="rect">
            <a:avLst/>
          </a:prstGeom>
          <a:noFill/>
          <a:ln/>
        </p:spPr>
        <p:txBody>
          <a:bodyPr wrap="square" lIns="0" tIns="0" rIns="0" bIns="0" rtlCol="0" anchor="ctr"/>
          <a:lstStyle/>
          <a:p>
            <a:pPr marL="0" indent="0">
              <a:buNone/>
            </a:pPr>
            <a:r>
              <a:rPr lang="en-US" sz="1300" b="1" dirty="0">
                <a:solidFill>
                  <a:srgbClr val="1A1A1F"/>
                </a:solidFill>
                <a:latin typeface="Cambria" pitchFamily="34" charset="0"/>
                <a:ea typeface="Cambria" pitchFamily="34" charset="-122"/>
                <a:cs typeface="Cambria" pitchFamily="34" charset="-120"/>
              </a:rPr>
              <a:t>Modelo de madurez de Richardson</a:t>
            </a:r>
          </a:p>
          <a:p>
            <a:pPr marL="0" indent="0">
              <a:buNone/>
            </a:pPr>
            <a:r>
              <a:rPr lang="en-US" sz="1300" b="1" dirty="0">
                <a:solidFill>
                  <a:srgbClr val="1A1A1F"/>
                </a:solidFill>
                <a:latin typeface="Cambria" pitchFamily="34" charset="0"/>
                <a:ea typeface="Cambria" pitchFamily="34" charset="-122"/>
              </a:rPr>
              <a:t>(</a:t>
            </a:r>
            <a:r>
              <a:rPr lang="en-US" sz="1300" b="1" dirty="0" err="1">
                <a:solidFill>
                  <a:srgbClr val="1A1A1F"/>
                </a:solidFill>
                <a:latin typeface="Cambria" pitchFamily="34" charset="0"/>
                <a:ea typeface="Cambria" pitchFamily="34" charset="-122"/>
              </a:rPr>
              <a:t>Que</a:t>
            </a:r>
            <a:r>
              <a:rPr lang="en-US" sz="1300" b="1" dirty="0">
                <a:solidFill>
                  <a:srgbClr val="1A1A1F"/>
                </a:solidFill>
                <a:latin typeface="Cambria" pitchFamily="34" charset="0"/>
                <a:ea typeface="Cambria" pitchFamily="34" charset="-122"/>
              </a:rPr>
              <a:t> tan Rest es </a:t>
            </a:r>
            <a:r>
              <a:rPr lang="en-US" sz="1300" b="1" dirty="0" err="1">
                <a:solidFill>
                  <a:srgbClr val="1A1A1F"/>
                </a:solidFill>
                <a:latin typeface="Cambria" pitchFamily="34" charset="0"/>
                <a:ea typeface="Cambria" pitchFamily="34" charset="-122"/>
              </a:rPr>
              <a:t>realmente</a:t>
            </a:r>
            <a:r>
              <a:rPr lang="en-US" sz="1300" b="1" dirty="0">
                <a:solidFill>
                  <a:srgbClr val="1A1A1F"/>
                </a:solidFill>
                <a:latin typeface="Cambria" pitchFamily="34" charset="0"/>
                <a:ea typeface="Cambria" pitchFamily="34" charset="-122"/>
              </a:rPr>
              <a:t> </a:t>
            </a:r>
            <a:r>
              <a:rPr lang="en-US" sz="1300" b="1" dirty="0" err="1">
                <a:solidFill>
                  <a:srgbClr val="1A1A1F"/>
                </a:solidFill>
                <a:latin typeface="Cambria" pitchFamily="34" charset="0"/>
                <a:ea typeface="Cambria" pitchFamily="34" charset="-122"/>
              </a:rPr>
              <a:t>una</a:t>
            </a:r>
            <a:r>
              <a:rPr lang="en-US" sz="1300" b="1" dirty="0">
                <a:solidFill>
                  <a:srgbClr val="1A1A1F"/>
                </a:solidFill>
                <a:latin typeface="Cambria" pitchFamily="34" charset="0"/>
                <a:ea typeface="Cambria" pitchFamily="34" charset="-122"/>
              </a:rPr>
              <a:t> API)</a:t>
            </a:r>
            <a:endParaRPr lang="en-US" sz="1300" dirty="0"/>
          </a:p>
        </p:txBody>
      </p:sp>
      <p:sp>
        <p:nvSpPr>
          <p:cNvPr id="9" name="Shape 7"/>
          <p:cNvSpPr/>
          <p:nvPr/>
        </p:nvSpPr>
        <p:spPr>
          <a:xfrm>
            <a:off x="5486400" y="1737360"/>
            <a:ext cx="3154680" cy="566928"/>
          </a:xfrm>
          <a:prstGeom prst="roundRect">
            <a:avLst>
              <a:gd name="adj" fmla="val 9677"/>
            </a:avLst>
          </a:prstGeom>
          <a:solidFill>
            <a:srgbClr val="FFFFFF"/>
          </a:solidFill>
          <a:ln w="12700">
            <a:solidFill>
              <a:srgbClr val="E2DCDB"/>
            </a:solidFill>
            <a:prstDash val="solid"/>
          </a:ln>
        </p:spPr>
        <p:txBody>
          <a:bodyPr/>
          <a:lstStyle/>
          <a:p>
            <a:endParaRPr lang="es-ES"/>
          </a:p>
        </p:txBody>
      </p:sp>
      <p:sp>
        <p:nvSpPr>
          <p:cNvPr id="10" name="Text 8"/>
          <p:cNvSpPr txBox="1"/>
          <p:nvPr/>
        </p:nvSpPr>
        <p:spPr>
          <a:xfrm>
            <a:off x="5623560" y="1792224"/>
            <a:ext cx="777240" cy="219456"/>
          </a:xfrm>
          <a:prstGeom prst="rect">
            <a:avLst/>
          </a:prstGeom>
          <a:noFill/>
          <a:ln/>
        </p:spPr>
        <p:txBody>
          <a:bodyPr wrap="square" lIns="0" tIns="0" rIns="0" bIns="0" rtlCol="0" anchor="ctr"/>
          <a:lstStyle/>
          <a:p>
            <a:pPr marL="0" indent="0">
              <a:buNone/>
            </a:pPr>
            <a:r>
              <a:rPr lang="en-US" sz="1100" b="1" dirty="0">
                <a:solidFill>
                  <a:srgbClr val="6B6B75"/>
                </a:solidFill>
                <a:latin typeface="Calibri" pitchFamily="34" charset="0"/>
                <a:ea typeface="Calibri" pitchFamily="34" charset="-122"/>
                <a:cs typeface="Calibri" pitchFamily="34" charset="-120"/>
              </a:rPr>
              <a:t>Nivel 0</a:t>
            </a:r>
            <a:endParaRPr lang="en-US" sz="1100" dirty="0"/>
          </a:p>
        </p:txBody>
      </p:sp>
      <p:sp>
        <p:nvSpPr>
          <p:cNvPr id="11" name="Text 9"/>
          <p:cNvSpPr txBox="1"/>
          <p:nvPr/>
        </p:nvSpPr>
        <p:spPr>
          <a:xfrm>
            <a:off x="5623560" y="2002536"/>
            <a:ext cx="2880360" cy="256032"/>
          </a:xfrm>
          <a:prstGeom prst="rect">
            <a:avLst/>
          </a:prstGeom>
          <a:noFill/>
          <a:ln/>
        </p:spPr>
        <p:txBody>
          <a:bodyPr wrap="square" lIns="0" tIns="0" rIns="0" bIns="0" rtlCol="0" anchor="ctr"/>
          <a:lstStyle/>
          <a:p>
            <a:pPr marL="0" indent="0">
              <a:buNone/>
            </a:pPr>
            <a:r>
              <a:rPr lang="en-US" sz="1050" dirty="0">
                <a:solidFill>
                  <a:srgbClr val="1A1A1F"/>
                </a:solidFill>
                <a:latin typeface="Calibri" pitchFamily="34" charset="0"/>
                <a:ea typeface="Calibri" pitchFamily="34" charset="-122"/>
                <a:cs typeface="Calibri" pitchFamily="34" charset="-120"/>
              </a:rPr>
              <a:t>Un solo endpoint</a:t>
            </a:r>
            <a:endParaRPr lang="en-US" sz="1050" dirty="0"/>
          </a:p>
        </p:txBody>
      </p:sp>
      <p:sp>
        <p:nvSpPr>
          <p:cNvPr id="12" name="Shape 10"/>
          <p:cNvSpPr/>
          <p:nvPr/>
        </p:nvSpPr>
        <p:spPr>
          <a:xfrm>
            <a:off x="5486400" y="2395728"/>
            <a:ext cx="3154680" cy="566928"/>
          </a:xfrm>
          <a:prstGeom prst="roundRect">
            <a:avLst>
              <a:gd name="adj" fmla="val 9677"/>
            </a:avLst>
          </a:prstGeom>
          <a:solidFill>
            <a:srgbClr val="FFFFFF"/>
          </a:solidFill>
          <a:ln w="12700">
            <a:solidFill>
              <a:srgbClr val="E2DCDB"/>
            </a:solidFill>
            <a:prstDash val="solid"/>
          </a:ln>
        </p:spPr>
        <p:txBody>
          <a:bodyPr/>
          <a:lstStyle/>
          <a:p>
            <a:endParaRPr lang="es-ES"/>
          </a:p>
        </p:txBody>
      </p:sp>
      <p:sp>
        <p:nvSpPr>
          <p:cNvPr id="13" name="Text 11"/>
          <p:cNvSpPr txBox="1"/>
          <p:nvPr/>
        </p:nvSpPr>
        <p:spPr>
          <a:xfrm>
            <a:off x="5623560" y="2450592"/>
            <a:ext cx="777240" cy="219456"/>
          </a:xfrm>
          <a:prstGeom prst="rect">
            <a:avLst/>
          </a:prstGeom>
          <a:noFill/>
          <a:ln/>
        </p:spPr>
        <p:txBody>
          <a:bodyPr wrap="square" lIns="0" tIns="0" rIns="0" bIns="0" rtlCol="0" anchor="ctr"/>
          <a:lstStyle/>
          <a:p>
            <a:pPr marL="0" indent="0">
              <a:buNone/>
            </a:pPr>
            <a:r>
              <a:rPr lang="en-US" sz="1100" b="1" dirty="0">
                <a:solidFill>
                  <a:srgbClr val="6B6B75"/>
                </a:solidFill>
                <a:latin typeface="Calibri" pitchFamily="34" charset="0"/>
                <a:ea typeface="Calibri" pitchFamily="34" charset="-122"/>
                <a:cs typeface="Calibri" pitchFamily="34" charset="-120"/>
              </a:rPr>
              <a:t>Nivel 1</a:t>
            </a:r>
            <a:endParaRPr lang="en-US" sz="1100" dirty="0"/>
          </a:p>
        </p:txBody>
      </p:sp>
      <p:sp>
        <p:nvSpPr>
          <p:cNvPr id="14" name="Text 12"/>
          <p:cNvSpPr txBox="1"/>
          <p:nvPr/>
        </p:nvSpPr>
        <p:spPr>
          <a:xfrm>
            <a:off x="5623560" y="2660904"/>
            <a:ext cx="2880360" cy="256032"/>
          </a:xfrm>
          <a:prstGeom prst="rect">
            <a:avLst/>
          </a:prstGeom>
          <a:noFill/>
          <a:ln/>
        </p:spPr>
        <p:txBody>
          <a:bodyPr wrap="square" lIns="0" tIns="0" rIns="0" bIns="0" rtlCol="0" anchor="ctr"/>
          <a:lstStyle/>
          <a:p>
            <a:pPr marL="0" indent="0">
              <a:buNone/>
            </a:pPr>
            <a:r>
              <a:rPr lang="en-US" sz="1050" dirty="0">
                <a:solidFill>
                  <a:srgbClr val="1A1A1F"/>
                </a:solidFill>
                <a:latin typeface="Calibri" pitchFamily="34" charset="0"/>
                <a:ea typeface="Calibri" pitchFamily="34" charset="-122"/>
                <a:cs typeface="Calibri" pitchFamily="34" charset="-120"/>
              </a:rPr>
              <a:t>Recursos con URLs</a:t>
            </a:r>
            <a:endParaRPr lang="en-US" sz="1050" dirty="0"/>
          </a:p>
        </p:txBody>
      </p:sp>
      <p:sp>
        <p:nvSpPr>
          <p:cNvPr id="15" name="Shape 13"/>
          <p:cNvSpPr/>
          <p:nvPr/>
        </p:nvSpPr>
        <p:spPr>
          <a:xfrm>
            <a:off x="5486400" y="3054096"/>
            <a:ext cx="3154680" cy="566928"/>
          </a:xfrm>
          <a:prstGeom prst="roundRect">
            <a:avLst>
              <a:gd name="adj" fmla="val 9677"/>
            </a:avLst>
          </a:prstGeom>
          <a:solidFill>
            <a:srgbClr val="EEF0F8"/>
          </a:solidFill>
          <a:ln w="12700">
            <a:solidFill>
              <a:srgbClr val="2F3C7E"/>
            </a:solidFill>
            <a:prstDash val="solid"/>
          </a:ln>
        </p:spPr>
        <p:txBody>
          <a:bodyPr/>
          <a:lstStyle/>
          <a:p>
            <a:endParaRPr lang="es-ES"/>
          </a:p>
        </p:txBody>
      </p:sp>
      <p:sp>
        <p:nvSpPr>
          <p:cNvPr id="16" name="Text 14"/>
          <p:cNvSpPr txBox="1"/>
          <p:nvPr/>
        </p:nvSpPr>
        <p:spPr>
          <a:xfrm>
            <a:off x="5623560" y="3108960"/>
            <a:ext cx="777240" cy="219456"/>
          </a:xfrm>
          <a:prstGeom prst="rect">
            <a:avLst/>
          </a:prstGeom>
          <a:noFill/>
          <a:ln/>
        </p:spPr>
        <p:txBody>
          <a:bodyPr wrap="square" lIns="0" tIns="0" rIns="0" bIns="0" rtlCol="0" anchor="ctr"/>
          <a:lstStyle/>
          <a:p>
            <a:pPr marL="0" indent="0">
              <a:buNone/>
            </a:pPr>
            <a:r>
              <a:rPr lang="en-US" sz="1100" b="1" dirty="0">
                <a:solidFill>
                  <a:srgbClr val="2F3C7E"/>
                </a:solidFill>
                <a:latin typeface="Calibri" pitchFamily="34" charset="0"/>
                <a:ea typeface="Calibri" pitchFamily="34" charset="-122"/>
                <a:cs typeface="Calibri" pitchFamily="34" charset="-120"/>
              </a:rPr>
              <a:t>Nivel 2</a:t>
            </a:r>
            <a:endParaRPr lang="en-US" sz="1100" dirty="0"/>
          </a:p>
        </p:txBody>
      </p:sp>
      <p:sp>
        <p:nvSpPr>
          <p:cNvPr id="17" name="Text 15"/>
          <p:cNvSpPr txBox="1"/>
          <p:nvPr/>
        </p:nvSpPr>
        <p:spPr>
          <a:xfrm>
            <a:off x="5623560" y="3319272"/>
            <a:ext cx="2880360" cy="256032"/>
          </a:xfrm>
          <a:prstGeom prst="rect">
            <a:avLst/>
          </a:prstGeom>
          <a:noFill/>
          <a:ln/>
        </p:spPr>
        <p:txBody>
          <a:bodyPr wrap="square" lIns="0" tIns="0" rIns="0" bIns="0" rtlCol="0" anchor="ctr"/>
          <a:lstStyle/>
          <a:p>
            <a:pPr marL="0" indent="0">
              <a:buNone/>
            </a:pPr>
            <a:r>
              <a:rPr lang="en-US" sz="1050" dirty="0">
                <a:solidFill>
                  <a:srgbClr val="1A1A1F"/>
                </a:solidFill>
                <a:latin typeface="Calibri" pitchFamily="34" charset="0"/>
                <a:ea typeface="Calibri" pitchFamily="34" charset="-122"/>
                <a:cs typeface="Calibri" pitchFamily="34" charset="-120"/>
              </a:rPr>
              <a:t>Verbos HTTP y códigos de estado</a:t>
            </a:r>
            <a:endParaRPr lang="en-US" sz="1050" dirty="0"/>
          </a:p>
        </p:txBody>
      </p:sp>
      <p:sp>
        <p:nvSpPr>
          <p:cNvPr id="18" name="Text 16"/>
          <p:cNvSpPr txBox="1"/>
          <p:nvPr/>
        </p:nvSpPr>
        <p:spPr>
          <a:xfrm>
            <a:off x="7818120" y="3099816"/>
            <a:ext cx="731520" cy="457200"/>
          </a:xfrm>
          <a:prstGeom prst="rect">
            <a:avLst/>
          </a:prstGeom>
          <a:noFill/>
          <a:ln/>
        </p:spPr>
        <p:txBody>
          <a:bodyPr wrap="square" lIns="0" tIns="0" rIns="0" bIns="0" rtlCol="0" anchor="ctr"/>
          <a:lstStyle/>
          <a:p>
            <a:pPr marL="0" indent="0" algn="r">
              <a:lnSpc>
                <a:spcPct val="100000"/>
              </a:lnSpc>
              <a:buNone/>
            </a:pPr>
            <a:r>
              <a:rPr lang="en-US" sz="800" b="1" dirty="0">
                <a:solidFill>
                  <a:srgbClr val="2F3C7E"/>
                </a:solidFill>
                <a:latin typeface="Calibri" pitchFamily="34" charset="0"/>
                <a:ea typeface="Calibri" pitchFamily="34" charset="-122"/>
                <a:cs typeface="Calibri" pitchFamily="34" charset="-120"/>
              </a:rPr>
              <a:t>aquí está</a:t>
            </a:r>
            <a:endParaRPr lang="en-US" sz="800" dirty="0"/>
          </a:p>
          <a:p>
            <a:pPr marL="0" indent="0" algn="r">
              <a:lnSpc>
                <a:spcPct val="100000"/>
              </a:lnSpc>
              <a:buNone/>
            </a:pPr>
            <a:r>
              <a:rPr lang="en-US" sz="800" b="1" dirty="0">
                <a:solidFill>
                  <a:srgbClr val="2F3C7E"/>
                </a:solidFill>
                <a:latin typeface="Calibri" pitchFamily="34" charset="0"/>
                <a:ea typeface="Calibri" pitchFamily="34" charset="-122"/>
                <a:cs typeface="Calibri" pitchFamily="34" charset="-120"/>
              </a:rPr>
              <a:t>la industria</a:t>
            </a:r>
            <a:endParaRPr lang="en-US" sz="800" dirty="0"/>
          </a:p>
        </p:txBody>
      </p:sp>
      <p:sp>
        <p:nvSpPr>
          <p:cNvPr id="19" name="Shape 17"/>
          <p:cNvSpPr/>
          <p:nvPr/>
        </p:nvSpPr>
        <p:spPr>
          <a:xfrm>
            <a:off x="5486400" y="3712464"/>
            <a:ext cx="3154680" cy="566928"/>
          </a:xfrm>
          <a:prstGeom prst="roundRect">
            <a:avLst>
              <a:gd name="adj" fmla="val 9677"/>
            </a:avLst>
          </a:prstGeom>
          <a:solidFill>
            <a:srgbClr val="F4EFEE"/>
          </a:solidFill>
          <a:ln w="12700">
            <a:solidFill>
              <a:srgbClr val="990011"/>
            </a:solidFill>
            <a:prstDash val="solid"/>
          </a:ln>
        </p:spPr>
        <p:txBody>
          <a:bodyPr/>
          <a:lstStyle/>
          <a:p>
            <a:endParaRPr lang="es-ES"/>
          </a:p>
        </p:txBody>
      </p:sp>
      <p:sp>
        <p:nvSpPr>
          <p:cNvPr id="20" name="Text 18"/>
          <p:cNvSpPr txBox="1"/>
          <p:nvPr/>
        </p:nvSpPr>
        <p:spPr>
          <a:xfrm>
            <a:off x="5623560" y="3767328"/>
            <a:ext cx="777240" cy="219456"/>
          </a:xfrm>
          <a:prstGeom prst="rect">
            <a:avLst/>
          </a:prstGeom>
          <a:noFill/>
          <a:ln/>
        </p:spPr>
        <p:txBody>
          <a:bodyPr wrap="square" lIns="0" tIns="0" rIns="0" bIns="0" rtlCol="0" anchor="ctr"/>
          <a:lstStyle/>
          <a:p>
            <a:pPr marL="0" indent="0">
              <a:buNone/>
            </a:pPr>
            <a:r>
              <a:rPr lang="en-US" sz="1100" b="1" dirty="0">
                <a:solidFill>
                  <a:srgbClr val="990011"/>
                </a:solidFill>
                <a:latin typeface="Calibri" pitchFamily="34" charset="0"/>
                <a:ea typeface="Calibri" pitchFamily="34" charset="-122"/>
                <a:cs typeface="Calibri" pitchFamily="34" charset="-120"/>
              </a:rPr>
              <a:t>Nivel 3</a:t>
            </a:r>
            <a:endParaRPr lang="en-US" sz="1100" dirty="0"/>
          </a:p>
        </p:txBody>
      </p:sp>
      <p:sp>
        <p:nvSpPr>
          <p:cNvPr id="21" name="Text 19"/>
          <p:cNvSpPr txBox="1"/>
          <p:nvPr/>
        </p:nvSpPr>
        <p:spPr>
          <a:xfrm>
            <a:off x="5623560" y="3977640"/>
            <a:ext cx="2880360" cy="256032"/>
          </a:xfrm>
          <a:prstGeom prst="rect">
            <a:avLst/>
          </a:prstGeom>
          <a:noFill/>
          <a:ln/>
        </p:spPr>
        <p:txBody>
          <a:bodyPr wrap="square" lIns="0" tIns="0" rIns="0" bIns="0" rtlCol="0" anchor="ctr"/>
          <a:lstStyle/>
          <a:p>
            <a:pPr marL="0" indent="0">
              <a:buNone/>
            </a:pPr>
            <a:r>
              <a:rPr lang="en-US" sz="1050" dirty="0">
                <a:solidFill>
                  <a:srgbClr val="1A1A1F"/>
                </a:solidFill>
                <a:latin typeface="Calibri" pitchFamily="34" charset="0"/>
                <a:ea typeface="Calibri" pitchFamily="34" charset="-122"/>
                <a:cs typeface="Calibri" pitchFamily="34" charset="-120"/>
              </a:rPr>
              <a:t>Controles hipermedia (HATEOAS)</a:t>
            </a:r>
            <a:endParaRPr lang="en-US" sz="1050" dirty="0"/>
          </a:p>
        </p:txBody>
      </p:sp>
      <p:sp>
        <p:nvSpPr>
          <p:cNvPr id="22" name="Text 20"/>
          <p:cNvSpPr txBox="1"/>
          <p:nvPr/>
        </p:nvSpPr>
        <p:spPr>
          <a:xfrm>
            <a:off x="7818120" y="3758184"/>
            <a:ext cx="731520" cy="457200"/>
          </a:xfrm>
          <a:prstGeom prst="rect">
            <a:avLst/>
          </a:prstGeom>
          <a:noFill/>
          <a:ln/>
        </p:spPr>
        <p:txBody>
          <a:bodyPr wrap="square" lIns="0" tIns="0" rIns="0" bIns="0" rtlCol="0" anchor="ctr"/>
          <a:lstStyle/>
          <a:p>
            <a:pPr marL="0" indent="0" algn="r">
              <a:lnSpc>
                <a:spcPct val="100000"/>
              </a:lnSpc>
              <a:buNone/>
            </a:pPr>
            <a:r>
              <a:rPr lang="en-US" sz="800" b="1" dirty="0">
                <a:solidFill>
                  <a:srgbClr val="990011"/>
                </a:solidFill>
                <a:latin typeface="Calibri" pitchFamily="34" charset="0"/>
                <a:ea typeface="Calibri" pitchFamily="34" charset="-122"/>
                <a:cs typeface="Calibri" pitchFamily="34" charset="-120"/>
              </a:rPr>
              <a:t>aquí vive</a:t>
            </a:r>
            <a:endParaRPr lang="en-US" sz="800" dirty="0"/>
          </a:p>
          <a:p>
            <a:pPr marL="0" indent="0" algn="r">
              <a:lnSpc>
                <a:spcPct val="100000"/>
              </a:lnSpc>
              <a:buNone/>
            </a:pPr>
            <a:r>
              <a:rPr lang="en-US" sz="800" b="1" dirty="0">
                <a:solidFill>
                  <a:srgbClr val="990011"/>
                </a:solidFill>
                <a:latin typeface="Calibri" pitchFamily="34" charset="0"/>
                <a:ea typeface="Calibri" pitchFamily="34" charset="-122"/>
                <a:cs typeface="Calibri" pitchFamily="34" charset="-120"/>
              </a:rPr>
              <a:t>la web</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01 · EL PROBLEMA</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Una respuesta muda y una que se explica sola</a:t>
            </a:r>
            <a:endParaRPr lang="en-US" sz="3000" dirty="0"/>
          </a:p>
        </p:txBody>
      </p:sp>
      <p:sp>
        <p:nvSpPr>
          <p:cNvPr id="4" name="Shape 2"/>
          <p:cNvSpPr/>
          <p:nvPr/>
        </p:nvSpPr>
        <p:spPr>
          <a:xfrm>
            <a:off x="502920" y="1371600"/>
            <a:ext cx="3931920" cy="2194560"/>
          </a:xfrm>
          <a:prstGeom prst="roundRect">
            <a:avLst>
              <a:gd name="adj" fmla="val 2500"/>
            </a:avLst>
          </a:prstGeom>
          <a:solidFill>
            <a:srgbClr val="EEF0F8"/>
          </a:solidFill>
          <a:ln w="12700">
            <a:solidFill>
              <a:srgbClr val="D5D9EC"/>
            </a:solidFill>
            <a:prstDash val="solid"/>
          </a:ln>
        </p:spPr>
        <p:txBody>
          <a:bodyPr/>
          <a:lstStyle/>
          <a:p>
            <a:endParaRPr lang="es-ES"/>
          </a:p>
        </p:txBody>
      </p:sp>
      <p:sp>
        <p:nvSpPr>
          <p:cNvPr id="5" name="Text 3"/>
          <p:cNvSpPr txBox="1"/>
          <p:nvPr/>
        </p:nvSpPr>
        <p:spPr>
          <a:xfrm>
            <a:off x="731520" y="1536192"/>
            <a:ext cx="3474720" cy="274320"/>
          </a:xfrm>
          <a:prstGeom prst="rect">
            <a:avLst/>
          </a:prstGeom>
          <a:noFill/>
          <a:ln/>
        </p:spPr>
        <p:txBody>
          <a:bodyPr wrap="square" lIns="0" tIns="0" rIns="0" bIns="0" rtlCol="0" anchor="ctr"/>
          <a:lstStyle/>
          <a:p>
            <a:pPr marL="0" indent="0">
              <a:buNone/>
            </a:pPr>
            <a:r>
              <a:rPr lang="en-US" sz="1400" b="1" dirty="0">
                <a:solidFill>
                  <a:srgbClr val="2F3C7E"/>
                </a:solidFill>
                <a:latin typeface="Cambria" pitchFamily="34" charset="0"/>
                <a:ea typeface="Cambria" pitchFamily="34" charset="-122"/>
                <a:cs typeface="Cambria" pitchFamily="34" charset="-120"/>
              </a:rPr>
              <a:t>Respuesta JSON</a:t>
            </a:r>
            <a:endParaRPr lang="en-US" sz="1400" dirty="0"/>
          </a:p>
        </p:txBody>
      </p:sp>
      <p:sp>
        <p:nvSpPr>
          <p:cNvPr id="6" name="Text 4"/>
          <p:cNvSpPr txBox="1"/>
          <p:nvPr/>
        </p:nvSpPr>
        <p:spPr>
          <a:xfrm>
            <a:off x="731520" y="1901952"/>
            <a:ext cx="3474720" cy="914400"/>
          </a:xfrm>
          <a:prstGeom prst="rect">
            <a:avLst/>
          </a:prstGeom>
          <a:noFill/>
          <a:ln/>
        </p:spPr>
        <p:txBody>
          <a:bodyPr wrap="square" lIns="0" tIns="0" rIns="0" bIns="0" rtlCol="0" anchor="t"/>
          <a:lstStyle/>
          <a:p>
            <a:pPr marL="0" indent="0">
              <a:lnSpc>
                <a:spcPct val="120000"/>
              </a:lnSpc>
              <a:buNone/>
            </a:pPr>
            <a:r>
              <a:rPr lang="en-US" sz="1300" dirty="0">
                <a:solidFill>
                  <a:srgbClr val="1A1A1F"/>
                </a:solidFill>
                <a:latin typeface="Courier New" pitchFamily="34" charset="0"/>
                <a:ea typeface="Courier New" pitchFamily="34" charset="-122"/>
                <a:cs typeface="Courier New" pitchFamily="34" charset="-120"/>
              </a:rPr>
              <a:t>{</a:t>
            </a:r>
            <a:endParaRPr lang="en-US" sz="1300" dirty="0"/>
          </a:p>
          <a:p>
            <a:pPr marL="0" indent="0">
              <a:lnSpc>
                <a:spcPct val="120000"/>
              </a:lnSpc>
              <a:buNone/>
            </a:pPr>
            <a:r>
              <a:rPr lang="en-US" sz="1300" dirty="0">
                <a:solidFill>
                  <a:srgbClr val="1A1A1F"/>
                </a:solidFill>
                <a:latin typeface="Courier New" pitchFamily="34" charset="0"/>
                <a:ea typeface="Courier New" pitchFamily="34" charset="-122"/>
                <a:cs typeface="Courier New" pitchFamily="34" charset="-120"/>
              </a:rPr>
              <a:t>  "saldo": 1.200.000,</a:t>
            </a:r>
            <a:endParaRPr lang="en-US" sz="1300" dirty="0"/>
          </a:p>
          <a:p>
            <a:pPr marL="0" indent="0">
              <a:lnSpc>
                <a:spcPct val="120000"/>
              </a:lnSpc>
              <a:buNone/>
            </a:pPr>
            <a:r>
              <a:rPr lang="en-US" sz="1300" dirty="0">
                <a:solidFill>
                  <a:srgbClr val="1A1A1F"/>
                </a:solidFill>
                <a:latin typeface="Courier New" pitchFamily="34" charset="0"/>
                <a:ea typeface="Courier New" pitchFamily="34" charset="-122"/>
                <a:cs typeface="Courier New" pitchFamily="34" charset="-120"/>
              </a:rPr>
              <a:t>  "moneda": "COP"</a:t>
            </a:r>
            <a:endParaRPr lang="en-US" sz="1300" dirty="0"/>
          </a:p>
          <a:p>
            <a:pPr marL="0" indent="0">
              <a:lnSpc>
                <a:spcPct val="120000"/>
              </a:lnSpc>
              <a:buNone/>
            </a:pPr>
            <a:r>
              <a:rPr lang="en-US" sz="1300" dirty="0">
                <a:solidFill>
                  <a:srgbClr val="1A1A1F"/>
                </a:solidFill>
                <a:latin typeface="Courier New" pitchFamily="34" charset="0"/>
                <a:ea typeface="Courier New" pitchFamily="34" charset="-122"/>
                <a:cs typeface="Courier New" pitchFamily="34" charset="-120"/>
              </a:rPr>
              <a:t>}</a:t>
            </a:r>
            <a:endParaRPr lang="en-US" sz="1300" dirty="0"/>
          </a:p>
        </p:txBody>
      </p:sp>
      <p:sp>
        <p:nvSpPr>
          <p:cNvPr id="7" name="Text 5"/>
          <p:cNvSpPr txBox="1"/>
          <p:nvPr/>
        </p:nvSpPr>
        <p:spPr>
          <a:xfrm>
            <a:off x="731520" y="2852928"/>
            <a:ext cx="3520440" cy="658368"/>
          </a:xfrm>
          <a:prstGeom prst="rect">
            <a:avLst/>
          </a:prstGeom>
          <a:noFill/>
          <a:ln/>
        </p:spPr>
        <p:txBody>
          <a:bodyPr wrap="square" lIns="0" tIns="0" rIns="0" bIns="0" rtlCol="0" anchor="t"/>
          <a:lstStyle/>
          <a:p>
            <a:pPr marL="0" indent="0">
              <a:lnSpc>
                <a:spcPct val="115000"/>
              </a:lnSpc>
              <a:buNone/>
            </a:pPr>
            <a:r>
              <a:rPr lang="en-US" sz="1100" dirty="0">
                <a:solidFill>
                  <a:srgbClr val="6B6B75"/>
                </a:solidFill>
                <a:latin typeface="Calibri" pitchFamily="34" charset="0"/>
                <a:ea typeface="Calibri" pitchFamily="34" charset="-122"/>
                <a:cs typeface="Calibri" pitchFamily="34" charset="-120"/>
              </a:rPr>
              <a:t>¿Qué puedo hacer con ese saldo? La respuesta no lo dice. El cliente necesita documentación externa: Swagger, OpenAPI, la wiki del equipo.</a:t>
            </a:r>
            <a:endParaRPr lang="en-US" sz="1100" dirty="0"/>
          </a:p>
        </p:txBody>
      </p:sp>
      <p:sp>
        <p:nvSpPr>
          <p:cNvPr id="8" name="Shape 6"/>
          <p:cNvSpPr/>
          <p:nvPr/>
        </p:nvSpPr>
        <p:spPr>
          <a:xfrm>
            <a:off x="4709160" y="1371600"/>
            <a:ext cx="3931920" cy="2194560"/>
          </a:xfrm>
          <a:prstGeom prst="roundRect">
            <a:avLst>
              <a:gd name="adj" fmla="val 2500"/>
            </a:avLst>
          </a:prstGeom>
          <a:solidFill>
            <a:srgbClr val="F4EFEE"/>
          </a:solidFill>
          <a:ln w="12700">
            <a:solidFill>
              <a:srgbClr val="EBD7D6"/>
            </a:solidFill>
            <a:prstDash val="solid"/>
          </a:ln>
        </p:spPr>
        <p:txBody>
          <a:bodyPr/>
          <a:lstStyle/>
          <a:p>
            <a:endParaRPr lang="es-ES"/>
          </a:p>
        </p:txBody>
      </p:sp>
      <p:sp>
        <p:nvSpPr>
          <p:cNvPr id="9" name="Text 7"/>
          <p:cNvSpPr txBox="1"/>
          <p:nvPr/>
        </p:nvSpPr>
        <p:spPr>
          <a:xfrm>
            <a:off x="4937760" y="1536192"/>
            <a:ext cx="3474720" cy="274320"/>
          </a:xfrm>
          <a:prstGeom prst="rect">
            <a:avLst/>
          </a:prstGeom>
          <a:noFill/>
          <a:ln/>
        </p:spPr>
        <p:txBody>
          <a:bodyPr wrap="square" lIns="0" tIns="0" rIns="0" bIns="0" rtlCol="0" anchor="ctr"/>
          <a:lstStyle/>
          <a:p>
            <a:pPr marL="0" indent="0">
              <a:buNone/>
            </a:pPr>
            <a:r>
              <a:rPr lang="en-US" sz="1400" b="1" dirty="0">
                <a:solidFill>
                  <a:srgbClr val="990011"/>
                </a:solidFill>
                <a:latin typeface="Cambria" pitchFamily="34" charset="0"/>
                <a:ea typeface="Cambria" pitchFamily="34" charset="-122"/>
                <a:cs typeface="Cambria" pitchFamily="34" charset="-120"/>
              </a:rPr>
              <a:t>Respuesta hipermedia</a:t>
            </a:r>
            <a:endParaRPr lang="en-US" sz="1400" dirty="0"/>
          </a:p>
        </p:txBody>
      </p:sp>
      <p:sp>
        <p:nvSpPr>
          <p:cNvPr id="10" name="Text 8"/>
          <p:cNvSpPr txBox="1"/>
          <p:nvPr/>
        </p:nvSpPr>
        <p:spPr>
          <a:xfrm>
            <a:off x="4937760" y="1901952"/>
            <a:ext cx="3520440" cy="914400"/>
          </a:xfrm>
          <a:prstGeom prst="rect">
            <a:avLst/>
          </a:prstGeom>
          <a:noFill/>
          <a:ln/>
        </p:spPr>
        <p:txBody>
          <a:bodyPr wrap="square" lIns="0" tIns="0" rIns="0" bIns="0" rtlCol="0" anchor="t"/>
          <a:lstStyle/>
          <a:p>
            <a:pPr marL="0" indent="0">
              <a:lnSpc>
                <a:spcPct val="120000"/>
              </a:lnSpc>
              <a:buNone/>
            </a:pPr>
            <a:r>
              <a:rPr lang="en-US" sz="1150" dirty="0">
                <a:solidFill>
                  <a:srgbClr val="1A1A1F"/>
                </a:solidFill>
                <a:latin typeface="Courier New" pitchFamily="34" charset="0"/>
                <a:ea typeface="Courier New" pitchFamily="34" charset="-122"/>
                <a:cs typeface="Courier New" pitchFamily="34" charset="-120"/>
              </a:rPr>
              <a:t>&lt;div&gt;Saldo: $1.200.000&lt;/div&gt;
</a:t>
            </a:r>
            <a:r>
              <a:rPr lang="en-US" sz="1150" dirty="0">
                <a:solidFill>
                  <a:srgbClr val="990011"/>
                </a:solidFill>
                <a:latin typeface="Courier New" pitchFamily="34" charset="0"/>
                <a:ea typeface="Courier New" pitchFamily="34" charset="-122"/>
                <a:cs typeface="Courier New" pitchFamily="34" charset="-120"/>
              </a:rPr>
              <a:t>&lt;a href="/movimientos"&gt;Ver&lt;/a&gt;
&lt;form action="/transferir"&gt;…</a:t>
            </a:r>
            <a:endParaRPr lang="en-US" sz="1150" dirty="0"/>
          </a:p>
        </p:txBody>
      </p:sp>
      <p:sp>
        <p:nvSpPr>
          <p:cNvPr id="11" name="Text 9"/>
          <p:cNvSpPr txBox="1"/>
          <p:nvPr/>
        </p:nvSpPr>
        <p:spPr>
          <a:xfrm>
            <a:off x="4937760" y="2852928"/>
            <a:ext cx="3520440" cy="658368"/>
          </a:xfrm>
          <a:prstGeom prst="rect">
            <a:avLst/>
          </a:prstGeom>
          <a:noFill/>
          <a:ln/>
        </p:spPr>
        <p:txBody>
          <a:bodyPr wrap="square" lIns="0" tIns="0" rIns="0" bIns="0" rtlCol="0" anchor="t"/>
          <a:lstStyle/>
          <a:p>
            <a:pPr marL="0" indent="0">
              <a:lnSpc>
                <a:spcPct val="115000"/>
              </a:lnSpc>
              <a:buNone/>
            </a:pPr>
            <a:r>
              <a:rPr lang="en-US" sz="1100" dirty="0">
                <a:solidFill>
                  <a:srgbClr val="6B6B75"/>
                </a:solidFill>
                <a:latin typeface="Calibri" pitchFamily="34" charset="0"/>
                <a:ea typeface="Calibri" pitchFamily="34" charset="-122"/>
                <a:cs typeface="Calibri" pitchFamily="34" charset="-120"/>
              </a:rPr>
              <a:t>Las acciones posibles viajan dentro de la respuesta. El cliente no necesita saber nada de antemano: solo entender HTML.</a:t>
            </a:r>
            <a:endParaRPr lang="en-US" sz="1100" dirty="0"/>
          </a:p>
        </p:txBody>
      </p:sp>
      <p:sp>
        <p:nvSpPr>
          <p:cNvPr id="12" name="Shape 10"/>
          <p:cNvSpPr/>
          <p:nvPr/>
        </p:nvSpPr>
        <p:spPr>
          <a:xfrm>
            <a:off x="502920" y="3730752"/>
            <a:ext cx="8138160" cy="841248"/>
          </a:xfrm>
          <a:prstGeom prst="roundRect">
            <a:avLst>
              <a:gd name="adj" fmla="val 6522"/>
            </a:avLst>
          </a:prstGeom>
          <a:solidFill>
            <a:srgbClr val="FFFFFF"/>
          </a:solidFill>
          <a:ln w="12700">
            <a:solidFill>
              <a:srgbClr val="E2DCDB"/>
            </a:solidFill>
            <a:prstDash val="solid"/>
          </a:ln>
        </p:spPr>
        <p:txBody>
          <a:bodyPr/>
          <a:lstStyle/>
          <a:p>
            <a:endParaRPr lang="es-ES"/>
          </a:p>
        </p:txBody>
      </p:sp>
      <p:sp>
        <p:nvSpPr>
          <p:cNvPr id="13" name="Text 11"/>
          <p:cNvSpPr txBox="1"/>
          <p:nvPr/>
        </p:nvSpPr>
        <p:spPr>
          <a:xfrm>
            <a:off x="731520" y="3877056"/>
            <a:ext cx="7680960" cy="548640"/>
          </a:xfrm>
          <a:prstGeom prst="rect">
            <a:avLst/>
          </a:prstGeom>
          <a:noFill/>
          <a:ln/>
        </p:spPr>
        <p:txBody>
          <a:bodyPr wrap="square" lIns="0" tIns="0" rIns="0" bIns="0" rtlCol="0" anchor="ctr"/>
          <a:lstStyle/>
          <a:p>
            <a:pPr marL="0" indent="0">
              <a:lnSpc>
                <a:spcPct val="115000"/>
              </a:lnSpc>
              <a:buNone/>
            </a:pPr>
            <a:r>
              <a:rPr lang="en-US" sz="1250" b="1" dirty="0">
                <a:solidFill>
                  <a:srgbClr val="990011"/>
                </a:solidFill>
                <a:latin typeface="Calibri" pitchFamily="34" charset="0"/>
                <a:ea typeface="Calibri" pitchFamily="34" charset="-122"/>
                <a:cs typeface="Calibri" pitchFamily="34" charset="-120"/>
              </a:rPr>
              <a:t>Eso es HATEOAS. </a:t>
            </a:r>
            <a:r>
              <a:rPr lang="en-US" sz="1250" dirty="0">
                <a:solidFill>
                  <a:srgbClr val="1A1A1F"/>
                </a:solidFill>
                <a:latin typeface="Calibri" pitchFamily="34" charset="0"/>
                <a:ea typeface="Calibri" pitchFamily="34" charset="-122"/>
                <a:cs typeface="Calibri" pitchFamily="34" charset="-120"/>
              </a:rPr>
              <a:t>Y el navegador lleva treinta años siendo el único cliente REST verdaderamente genérico que hemos construido: funciona con cualquier servidor del mundo sin que nadie lo programe para ese servidor en particular.</a:t>
            </a:r>
            <a:endParaRPr lang="en-US" sz="12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914400" y="1417320"/>
            <a:ext cx="7315200" cy="457200"/>
          </a:xfrm>
          <a:prstGeom prst="rect">
            <a:avLst/>
          </a:prstGeom>
          <a:noFill/>
          <a:ln/>
        </p:spPr>
        <p:txBody>
          <a:bodyPr wrap="square" lIns="0" tIns="0" rIns="0" bIns="0" rtlCol="0" anchor="ctr"/>
          <a:lstStyle/>
          <a:p>
            <a:pPr marL="0" indent="0" algn="ctr">
              <a:buNone/>
            </a:pPr>
            <a:r>
              <a:rPr lang="en-US" sz="1700" dirty="0">
                <a:solidFill>
                  <a:srgbClr val="A6A6B0"/>
                </a:solidFill>
                <a:latin typeface="Calibri" pitchFamily="34" charset="0"/>
                <a:ea typeface="Calibri" pitchFamily="34" charset="-122"/>
                <a:cs typeface="Calibri" pitchFamily="34" charset="-120"/>
              </a:rPr>
              <a:t>Llevamos quince años intentando arreglar el cliente.</a:t>
            </a:r>
            <a:endParaRPr lang="en-US" sz="1700" dirty="0"/>
          </a:p>
        </p:txBody>
      </p:sp>
      <p:sp>
        <p:nvSpPr>
          <p:cNvPr id="3" name="Text 1"/>
          <p:cNvSpPr txBox="1"/>
          <p:nvPr/>
        </p:nvSpPr>
        <p:spPr>
          <a:xfrm>
            <a:off x="731520" y="2011680"/>
            <a:ext cx="7680960" cy="1371600"/>
          </a:xfrm>
          <a:prstGeom prst="rect">
            <a:avLst/>
          </a:prstGeom>
          <a:noFill/>
          <a:ln/>
        </p:spPr>
        <p:txBody>
          <a:bodyPr wrap="square" lIns="0" tIns="0" rIns="0" bIns="0" rtlCol="0" anchor="ctr"/>
          <a:lstStyle/>
          <a:p>
            <a:pPr marL="0" indent="0" algn="ctr">
              <a:lnSpc>
                <a:spcPct val="115000"/>
              </a:lnSpc>
              <a:buNone/>
            </a:pPr>
            <a:r>
              <a:rPr lang="en-US" sz="3000" b="1" dirty="0">
                <a:solidFill>
                  <a:srgbClr val="FFFFFF"/>
                </a:solidFill>
                <a:latin typeface="Cambria" pitchFamily="34" charset="0"/>
                <a:ea typeface="Cambria" pitchFamily="34" charset="-122"/>
                <a:cs typeface="Cambria" pitchFamily="34" charset="-120"/>
              </a:rPr>
              <a:t>¿Y si el problema nunca fue el JavaScript,</a:t>
            </a:r>
            <a:endParaRPr lang="en-US" sz="3000" dirty="0"/>
          </a:p>
          <a:p>
            <a:pPr marL="0" indent="0" algn="ctr">
              <a:lnSpc>
                <a:spcPct val="115000"/>
              </a:lnSpc>
              <a:buNone/>
            </a:pPr>
            <a:r>
              <a:rPr lang="en-US" sz="3000" b="1" dirty="0">
                <a:solidFill>
                  <a:srgbClr val="FFFFFF"/>
                </a:solidFill>
                <a:latin typeface="Cambria" pitchFamily="34" charset="0"/>
                <a:ea typeface="Cambria" pitchFamily="34" charset="-122"/>
                <a:cs typeface="Cambria" pitchFamily="34" charset="-120"/>
              </a:rPr>
              <a:t>sino que el servidor dejó de mandar la vista?</a:t>
            </a:r>
            <a:endParaRPr lang="en-US" sz="3000" dirty="0"/>
          </a:p>
        </p:txBody>
      </p:sp>
      <p:sp>
        <p:nvSpPr>
          <p:cNvPr id="4" name="Shape 2"/>
          <p:cNvSpPr/>
          <p:nvPr/>
        </p:nvSpPr>
        <p:spPr>
          <a:xfrm>
            <a:off x="3931920" y="3611880"/>
            <a:ext cx="1280160" cy="54864"/>
          </a:xfrm>
          <a:prstGeom prst="roundRect">
            <a:avLst>
              <a:gd name="adj" fmla="val 50000"/>
            </a:avLst>
          </a:prstGeom>
          <a:solidFill>
            <a:srgbClr val="E8474C"/>
          </a:solidFill>
          <a:ln w="12700">
            <a:solidFill>
              <a:srgbClr val="E8474C"/>
            </a:solidFill>
            <a:prstDash val="solid"/>
          </a:ln>
        </p:spPr>
        <p:txBody>
          <a:bodyPr/>
          <a:lstStyle/>
          <a:p>
            <a:endParaRPr lang="es-E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txBox="1"/>
          <p:nvPr/>
        </p:nvSpPr>
        <p:spPr>
          <a:xfrm>
            <a:off x="502920" y="237744"/>
            <a:ext cx="8138160" cy="219456"/>
          </a:xfrm>
          <a:prstGeom prst="rect">
            <a:avLst/>
          </a:prstGeom>
          <a:noFill/>
          <a:ln/>
        </p:spPr>
        <p:txBody>
          <a:bodyPr wrap="square" lIns="0" tIns="0" rIns="0" bIns="0" rtlCol="0" anchor="ctr"/>
          <a:lstStyle/>
          <a:p>
            <a:pPr marL="0" indent="0">
              <a:buNone/>
            </a:pPr>
            <a:r>
              <a:rPr lang="en-US" sz="1000" b="1" kern="0" spc="200" dirty="0">
                <a:solidFill>
                  <a:srgbClr val="990011"/>
                </a:solidFill>
                <a:latin typeface="Calibri" pitchFamily="34" charset="0"/>
                <a:ea typeface="Calibri" pitchFamily="34" charset="-122"/>
                <a:cs typeface="Calibri" pitchFamily="34" charset="-120"/>
              </a:rPr>
              <a:t>PARA EMPEZAR</a:t>
            </a:r>
            <a:endParaRPr lang="en-US" sz="1000" dirty="0"/>
          </a:p>
        </p:txBody>
      </p:sp>
      <p:sp>
        <p:nvSpPr>
          <p:cNvPr id="3" name="Text 1"/>
          <p:cNvSpPr txBox="1"/>
          <p:nvPr/>
        </p:nvSpPr>
        <p:spPr>
          <a:xfrm>
            <a:off x="502920" y="502920"/>
            <a:ext cx="8138160" cy="658368"/>
          </a:xfrm>
          <a:prstGeom prst="rect">
            <a:avLst/>
          </a:prstGeom>
          <a:noFill/>
          <a:ln/>
        </p:spPr>
        <p:txBody>
          <a:bodyPr wrap="square" lIns="0" tIns="0" rIns="0" bIns="0" rtlCol="0" anchor="ctr"/>
          <a:lstStyle/>
          <a:p>
            <a:pPr marL="0" indent="0">
              <a:buNone/>
            </a:pPr>
            <a:r>
              <a:rPr lang="en-US" sz="3000" b="1" dirty="0">
                <a:solidFill>
                  <a:srgbClr val="1A1A1F"/>
                </a:solidFill>
                <a:latin typeface="Cambria" pitchFamily="34" charset="0"/>
                <a:ea typeface="Cambria" pitchFamily="34" charset="-122"/>
                <a:cs typeface="Cambria" pitchFamily="34" charset="-120"/>
              </a:rPr>
              <a:t>¿Cuánto JavaScript necesita este botón?</a:t>
            </a:r>
            <a:endParaRPr lang="en-US" sz="3000" dirty="0"/>
          </a:p>
        </p:txBody>
      </p:sp>
      <p:sp>
        <p:nvSpPr>
          <p:cNvPr id="4" name="Shape 2"/>
          <p:cNvSpPr/>
          <p:nvPr/>
        </p:nvSpPr>
        <p:spPr>
          <a:xfrm>
            <a:off x="502920" y="1371600"/>
            <a:ext cx="8138160" cy="868680"/>
          </a:xfrm>
          <a:prstGeom prst="roundRect">
            <a:avLst>
              <a:gd name="adj" fmla="val 6316"/>
            </a:avLst>
          </a:prstGeom>
          <a:solidFill>
            <a:srgbClr val="F4EFEE"/>
          </a:solidFill>
          <a:ln w="12700">
            <a:solidFill>
              <a:srgbClr val="E2DCDB"/>
            </a:solidFill>
            <a:prstDash val="solid"/>
          </a:ln>
        </p:spPr>
        <p:txBody>
          <a:bodyPr/>
          <a:lstStyle/>
          <a:p>
            <a:endParaRPr lang="es-ES"/>
          </a:p>
        </p:txBody>
      </p:sp>
      <p:sp>
        <p:nvSpPr>
          <p:cNvPr id="5" name="Text 3"/>
          <p:cNvSpPr txBox="1"/>
          <p:nvPr/>
        </p:nvSpPr>
        <p:spPr>
          <a:xfrm>
            <a:off x="777240" y="1700784"/>
            <a:ext cx="7589520" cy="365760"/>
          </a:xfrm>
          <a:prstGeom prst="rect">
            <a:avLst/>
          </a:prstGeom>
          <a:noFill/>
          <a:ln/>
        </p:spPr>
        <p:txBody>
          <a:bodyPr wrap="square" lIns="0" tIns="0" rIns="0" bIns="0" rtlCol="0" anchor="t"/>
          <a:lstStyle/>
          <a:p>
            <a:pPr marL="0" indent="0">
              <a:lnSpc>
                <a:spcPct val="120000"/>
              </a:lnSpc>
              <a:buNone/>
            </a:pPr>
            <a:r>
              <a:rPr lang="en-US" sz="1300" dirty="0">
                <a:solidFill>
                  <a:srgbClr val="6B6B75"/>
                </a:solidFill>
                <a:latin typeface="Courier New" pitchFamily="34" charset="0"/>
                <a:ea typeface="Courier New" pitchFamily="34" charset="-122"/>
                <a:cs typeface="Courier New" pitchFamily="34" charset="-120"/>
              </a:rPr>
              <a:t>&lt;button </a:t>
            </a:r>
            <a:r>
              <a:rPr lang="en-US" sz="1300" b="1" dirty="0">
                <a:solidFill>
                  <a:srgbClr val="990011"/>
                </a:solidFill>
                <a:latin typeface="Courier New" pitchFamily="34" charset="0"/>
                <a:ea typeface="Courier New" pitchFamily="34" charset="-122"/>
                <a:cs typeface="Courier New" pitchFamily="34" charset="-120"/>
              </a:rPr>
              <a:t>hx-delete="/tasks/7" hx-target="closest li"</a:t>
            </a:r>
            <a:r>
              <a:rPr lang="en-US" sz="1300" dirty="0">
                <a:solidFill>
                  <a:srgbClr val="6B6B75"/>
                </a:solidFill>
                <a:latin typeface="Courier New" pitchFamily="34" charset="0"/>
                <a:ea typeface="Courier New" pitchFamily="34" charset="-122"/>
                <a:cs typeface="Courier New" pitchFamily="34" charset="-120"/>
              </a:rPr>
              <a:t>&gt;Eliminar&lt;/button&gt;</a:t>
            </a:r>
            <a:endParaRPr lang="en-US" sz="1300" dirty="0"/>
          </a:p>
        </p:txBody>
      </p:sp>
      <p:sp>
        <p:nvSpPr>
          <p:cNvPr id="6" name="Shape 4"/>
          <p:cNvSpPr/>
          <p:nvPr/>
        </p:nvSpPr>
        <p:spPr>
          <a:xfrm>
            <a:off x="502920" y="2514600"/>
            <a:ext cx="2560320" cy="1600200"/>
          </a:xfrm>
          <a:prstGeom prst="roundRect">
            <a:avLst>
              <a:gd name="adj" fmla="val 3429"/>
            </a:avLst>
          </a:prstGeom>
          <a:solidFill>
            <a:srgbClr val="FFFFFF"/>
          </a:solidFill>
          <a:ln w="12700">
            <a:solidFill>
              <a:srgbClr val="E2DCDB"/>
            </a:solidFill>
            <a:prstDash val="solid"/>
          </a:ln>
        </p:spPr>
        <p:txBody>
          <a:bodyPr/>
          <a:lstStyle/>
          <a:p>
            <a:endParaRPr lang="es-ES"/>
          </a:p>
        </p:txBody>
      </p:sp>
      <p:sp>
        <p:nvSpPr>
          <p:cNvPr id="7" name="Text 5"/>
          <p:cNvSpPr txBox="1"/>
          <p:nvPr/>
        </p:nvSpPr>
        <p:spPr>
          <a:xfrm>
            <a:off x="685800" y="2697480"/>
            <a:ext cx="2194560" cy="685800"/>
          </a:xfrm>
          <a:prstGeom prst="rect">
            <a:avLst/>
          </a:prstGeom>
          <a:noFill/>
          <a:ln/>
        </p:spPr>
        <p:txBody>
          <a:bodyPr wrap="square" lIns="0" tIns="0" rIns="0" bIns="0" rtlCol="0" anchor="ctr"/>
          <a:lstStyle/>
          <a:p>
            <a:pPr marL="0" indent="0">
              <a:buNone/>
            </a:pPr>
            <a:r>
              <a:rPr lang="en-US" sz="4000" b="1" dirty="0">
                <a:solidFill>
                  <a:srgbClr val="990011"/>
                </a:solidFill>
                <a:latin typeface="Cambria" pitchFamily="34" charset="0"/>
                <a:ea typeface="Cambria" pitchFamily="34" charset="-122"/>
                <a:cs typeface="Cambria" pitchFamily="34" charset="-120"/>
              </a:rPr>
              <a:t>0</a:t>
            </a:r>
            <a:endParaRPr lang="en-US" sz="4000" dirty="0"/>
          </a:p>
        </p:txBody>
      </p:sp>
      <p:sp>
        <p:nvSpPr>
          <p:cNvPr id="8" name="Text 6"/>
          <p:cNvSpPr txBox="1"/>
          <p:nvPr/>
        </p:nvSpPr>
        <p:spPr>
          <a:xfrm>
            <a:off x="685800" y="3401568"/>
            <a:ext cx="2194560" cy="594360"/>
          </a:xfrm>
          <a:prstGeom prst="rect">
            <a:avLst/>
          </a:prstGeom>
          <a:noFill/>
          <a:ln/>
        </p:spPr>
        <p:txBody>
          <a:bodyPr wrap="square" lIns="0" tIns="0" rIns="0" bIns="0" rtlCol="0" anchor="ctr"/>
          <a:lstStyle/>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líneas de JavaScript</a:t>
            </a:r>
            <a:endParaRPr lang="en-US" sz="1200" dirty="0"/>
          </a:p>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escritas por nosotros</a:t>
            </a:r>
            <a:endParaRPr lang="en-US" sz="1200" dirty="0"/>
          </a:p>
        </p:txBody>
      </p:sp>
      <p:sp>
        <p:nvSpPr>
          <p:cNvPr id="9" name="Shape 7"/>
          <p:cNvSpPr/>
          <p:nvPr/>
        </p:nvSpPr>
        <p:spPr>
          <a:xfrm>
            <a:off x="3291840" y="2514600"/>
            <a:ext cx="2560320" cy="1600200"/>
          </a:xfrm>
          <a:prstGeom prst="roundRect">
            <a:avLst>
              <a:gd name="adj" fmla="val 3429"/>
            </a:avLst>
          </a:prstGeom>
          <a:solidFill>
            <a:srgbClr val="FFFFFF"/>
          </a:solidFill>
          <a:ln w="12700">
            <a:solidFill>
              <a:srgbClr val="E2DCDB"/>
            </a:solidFill>
            <a:prstDash val="solid"/>
          </a:ln>
        </p:spPr>
        <p:txBody>
          <a:bodyPr/>
          <a:lstStyle/>
          <a:p>
            <a:endParaRPr lang="es-ES"/>
          </a:p>
        </p:txBody>
      </p:sp>
      <p:sp>
        <p:nvSpPr>
          <p:cNvPr id="10" name="Text 8"/>
          <p:cNvSpPr txBox="1"/>
          <p:nvPr/>
        </p:nvSpPr>
        <p:spPr>
          <a:xfrm>
            <a:off x="3474720" y="2697480"/>
            <a:ext cx="2194560" cy="685800"/>
          </a:xfrm>
          <a:prstGeom prst="rect">
            <a:avLst/>
          </a:prstGeom>
          <a:noFill/>
          <a:ln/>
        </p:spPr>
        <p:txBody>
          <a:bodyPr wrap="square" lIns="0" tIns="0" rIns="0" bIns="0" rtlCol="0" anchor="ctr"/>
          <a:lstStyle/>
          <a:p>
            <a:pPr marL="0" indent="0">
              <a:buNone/>
            </a:pPr>
            <a:r>
              <a:rPr lang="en-US" sz="4000" b="1" dirty="0">
                <a:solidFill>
                  <a:srgbClr val="990011"/>
                </a:solidFill>
                <a:latin typeface="Cambria" pitchFamily="34" charset="0"/>
                <a:ea typeface="Cambria" pitchFamily="34" charset="-122"/>
                <a:cs typeface="Cambria" pitchFamily="34" charset="-120"/>
              </a:rPr>
              <a:t>16 KB</a:t>
            </a:r>
            <a:endParaRPr lang="en-US" sz="4000" dirty="0"/>
          </a:p>
        </p:txBody>
      </p:sp>
      <p:sp>
        <p:nvSpPr>
          <p:cNvPr id="11" name="Text 9"/>
          <p:cNvSpPr txBox="1"/>
          <p:nvPr/>
        </p:nvSpPr>
        <p:spPr>
          <a:xfrm>
            <a:off x="3474720" y="3401568"/>
            <a:ext cx="2194560" cy="594360"/>
          </a:xfrm>
          <a:prstGeom prst="rect">
            <a:avLst/>
          </a:prstGeom>
          <a:noFill/>
          <a:ln/>
        </p:spPr>
        <p:txBody>
          <a:bodyPr wrap="square" lIns="0" tIns="0" rIns="0" bIns="0" rtlCol="0" anchor="ctr"/>
          <a:lstStyle/>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pesa htmx completo,</a:t>
            </a:r>
            <a:endParaRPr lang="en-US" sz="1200" dirty="0"/>
          </a:p>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sin dependencias</a:t>
            </a:r>
            <a:endParaRPr lang="en-US" sz="1200" dirty="0"/>
          </a:p>
        </p:txBody>
      </p:sp>
      <p:sp>
        <p:nvSpPr>
          <p:cNvPr id="12" name="Shape 10"/>
          <p:cNvSpPr/>
          <p:nvPr/>
        </p:nvSpPr>
        <p:spPr>
          <a:xfrm>
            <a:off x="6080760" y="2514600"/>
            <a:ext cx="2560320" cy="1600200"/>
          </a:xfrm>
          <a:prstGeom prst="roundRect">
            <a:avLst>
              <a:gd name="adj" fmla="val 3429"/>
            </a:avLst>
          </a:prstGeom>
          <a:solidFill>
            <a:srgbClr val="FFFFFF"/>
          </a:solidFill>
          <a:ln w="12700">
            <a:solidFill>
              <a:srgbClr val="E2DCDB"/>
            </a:solidFill>
            <a:prstDash val="solid"/>
          </a:ln>
        </p:spPr>
        <p:txBody>
          <a:bodyPr/>
          <a:lstStyle/>
          <a:p>
            <a:endParaRPr lang="es-ES"/>
          </a:p>
        </p:txBody>
      </p:sp>
      <p:sp>
        <p:nvSpPr>
          <p:cNvPr id="13" name="Text 11"/>
          <p:cNvSpPr txBox="1"/>
          <p:nvPr/>
        </p:nvSpPr>
        <p:spPr>
          <a:xfrm>
            <a:off x="6263640" y="2697480"/>
            <a:ext cx="2194560" cy="685800"/>
          </a:xfrm>
          <a:prstGeom prst="rect">
            <a:avLst/>
          </a:prstGeom>
          <a:noFill/>
          <a:ln/>
        </p:spPr>
        <p:txBody>
          <a:bodyPr wrap="square" lIns="0" tIns="0" rIns="0" bIns="0" rtlCol="0" anchor="ctr"/>
          <a:lstStyle/>
          <a:p>
            <a:pPr marL="0" indent="0">
              <a:buNone/>
            </a:pPr>
            <a:r>
              <a:rPr lang="en-US" sz="4000" b="1" dirty="0">
                <a:solidFill>
                  <a:srgbClr val="990011"/>
                </a:solidFill>
                <a:latin typeface="Cambria" pitchFamily="34" charset="0"/>
                <a:ea typeface="Cambria" pitchFamily="34" charset="-122"/>
                <a:cs typeface="Cambria" pitchFamily="34" charset="-120"/>
              </a:rPr>
              <a:t>0</a:t>
            </a:r>
            <a:endParaRPr lang="en-US" sz="4000" dirty="0"/>
          </a:p>
        </p:txBody>
      </p:sp>
      <p:sp>
        <p:nvSpPr>
          <p:cNvPr id="14" name="Text 12"/>
          <p:cNvSpPr txBox="1"/>
          <p:nvPr/>
        </p:nvSpPr>
        <p:spPr>
          <a:xfrm>
            <a:off x="6263640" y="3401568"/>
            <a:ext cx="2194560" cy="594360"/>
          </a:xfrm>
          <a:prstGeom prst="rect">
            <a:avLst/>
          </a:prstGeom>
          <a:noFill/>
          <a:ln/>
        </p:spPr>
        <p:txBody>
          <a:bodyPr wrap="square" lIns="0" tIns="0" rIns="0" bIns="0" rtlCol="0" anchor="ctr"/>
          <a:lstStyle/>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pasos de compilación</a:t>
            </a:r>
            <a:endParaRPr lang="en-US" sz="1200" dirty="0"/>
          </a:p>
          <a:p>
            <a:pPr marL="0" indent="0">
              <a:lnSpc>
                <a:spcPct val="115000"/>
              </a:lnSpc>
              <a:buNone/>
            </a:pPr>
            <a:r>
              <a:rPr lang="en-US" sz="1200" dirty="0">
                <a:solidFill>
                  <a:srgbClr val="6B6B75"/>
                </a:solidFill>
                <a:latin typeface="Calibri" pitchFamily="34" charset="0"/>
                <a:ea typeface="Calibri" pitchFamily="34" charset="-122"/>
                <a:cs typeface="Calibri" pitchFamily="34" charset="-120"/>
              </a:rPr>
              <a:t>o empaquetado</a:t>
            </a:r>
            <a:endParaRPr lang="en-US" sz="1200" dirty="0"/>
          </a:p>
        </p:txBody>
      </p:sp>
      <p:sp>
        <p:nvSpPr>
          <p:cNvPr id="15" name="Text 13"/>
          <p:cNvSpPr txBox="1"/>
          <p:nvPr/>
        </p:nvSpPr>
        <p:spPr>
          <a:xfrm>
            <a:off x="502920" y="4279392"/>
            <a:ext cx="8138160" cy="320040"/>
          </a:xfrm>
          <a:prstGeom prst="rect">
            <a:avLst/>
          </a:prstGeom>
          <a:noFill/>
          <a:ln/>
        </p:spPr>
        <p:txBody>
          <a:bodyPr wrap="square" lIns="0" tIns="0" rIns="0" bIns="0" rtlCol="0" anchor="ctr"/>
          <a:lstStyle/>
          <a:p>
            <a:pPr marL="0" indent="0">
              <a:buNone/>
            </a:pPr>
            <a:r>
              <a:rPr lang="en-US" sz="1200" i="1" dirty="0">
                <a:solidFill>
                  <a:srgbClr val="6B6B75"/>
                </a:solidFill>
                <a:latin typeface="Calibri" pitchFamily="34" charset="0"/>
                <a:ea typeface="Calibri" pitchFamily="34" charset="-122"/>
                <a:cs typeface="Calibri" pitchFamily="34" charset="-120"/>
              </a:rPr>
              <a:t>Ese botón hace una petición HTTP DELETE y actualiza la pantalla. Nada más está pasando.</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1A1F"/>
        </a:solidFill>
        <a:effectLst/>
      </p:bgPr>
    </p:bg>
    <p:spTree>
      <p:nvGrpSpPr>
        <p:cNvPr id="1" name=""/>
        <p:cNvGrpSpPr/>
        <p:nvPr/>
      </p:nvGrpSpPr>
      <p:grpSpPr>
        <a:xfrm>
          <a:off x="0" y="0"/>
          <a:ext cx="0" cy="0"/>
          <a:chOff x="0" y="0"/>
          <a:chExt cx="0" cy="0"/>
        </a:xfrm>
      </p:grpSpPr>
      <p:sp>
        <p:nvSpPr>
          <p:cNvPr id="2" name="Text 0"/>
          <p:cNvSpPr txBox="1"/>
          <p:nvPr/>
        </p:nvSpPr>
        <p:spPr>
          <a:xfrm>
            <a:off x="548640" y="1417320"/>
            <a:ext cx="2011680" cy="1371600"/>
          </a:xfrm>
          <a:prstGeom prst="rect">
            <a:avLst/>
          </a:prstGeom>
          <a:noFill/>
          <a:ln/>
        </p:spPr>
        <p:txBody>
          <a:bodyPr wrap="square" lIns="0" tIns="0" rIns="0" bIns="0" rtlCol="0" anchor="ctr"/>
          <a:lstStyle/>
          <a:p>
            <a:pPr marL="0" indent="0">
              <a:buNone/>
            </a:pPr>
            <a:r>
              <a:rPr lang="en-US" sz="8800" b="1" dirty="0">
                <a:solidFill>
                  <a:srgbClr val="E8474C"/>
                </a:solidFill>
                <a:latin typeface="Cambria" pitchFamily="34" charset="0"/>
                <a:ea typeface="Cambria" pitchFamily="34" charset="-122"/>
                <a:cs typeface="Cambria" pitchFamily="34" charset="-120"/>
              </a:rPr>
              <a:t>02</a:t>
            </a:r>
            <a:endParaRPr lang="en-US" sz="8800" dirty="0"/>
          </a:p>
        </p:txBody>
      </p:sp>
      <p:sp>
        <p:nvSpPr>
          <p:cNvPr id="3" name="Text 1"/>
          <p:cNvSpPr txBox="1"/>
          <p:nvPr/>
        </p:nvSpPr>
        <p:spPr>
          <a:xfrm>
            <a:off x="2514600" y="1691640"/>
            <a:ext cx="6035040" cy="777240"/>
          </a:xfrm>
          <a:prstGeom prst="rect">
            <a:avLst/>
          </a:prstGeom>
          <a:noFill/>
          <a:ln/>
        </p:spPr>
        <p:txBody>
          <a:bodyPr wrap="square" lIns="0" tIns="0" rIns="0" bIns="0" rtlCol="0" anchor="ctr"/>
          <a:lstStyle/>
          <a:p>
            <a:pPr marL="0" indent="0">
              <a:buNone/>
            </a:pPr>
            <a:r>
              <a:rPr lang="en-US" sz="4000" b="1" dirty="0">
                <a:solidFill>
                  <a:srgbClr val="FFFFFF"/>
                </a:solidFill>
                <a:latin typeface="Cambria" pitchFamily="34" charset="0"/>
                <a:ea typeface="Cambria" pitchFamily="34" charset="-122"/>
                <a:cs typeface="Cambria" pitchFamily="34" charset="-120"/>
              </a:rPr>
              <a:t>Qué es y cómo funciona</a:t>
            </a:r>
            <a:endParaRPr lang="en-US" sz="4000" dirty="0"/>
          </a:p>
        </p:txBody>
      </p:sp>
      <p:sp>
        <p:nvSpPr>
          <p:cNvPr id="4" name="Text 2"/>
          <p:cNvSpPr txBox="1"/>
          <p:nvPr/>
        </p:nvSpPr>
        <p:spPr>
          <a:xfrm>
            <a:off x="2542032" y="2487168"/>
            <a:ext cx="5943600" cy="411480"/>
          </a:xfrm>
          <a:prstGeom prst="rect">
            <a:avLst/>
          </a:prstGeom>
          <a:noFill/>
          <a:ln/>
        </p:spPr>
        <p:txBody>
          <a:bodyPr wrap="square" lIns="0" tIns="0" rIns="0" bIns="0" rtlCol="0" anchor="ctr"/>
          <a:lstStyle/>
          <a:p>
            <a:pPr marL="0" indent="0">
              <a:buNone/>
            </a:pPr>
            <a:r>
              <a:rPr lang="en-US" sz="1400" dirty="0">
                <a:solidFill>
                  <a:srgbClr val="A6A6B0"/>
                </a:solidFill>
                <a:latin typeface="Calibri" pitchFamily="34" charset="0"/>
                <a:ea typeface="Calibri" pitchFamily="34" charset="-122"/>
                <a:cs typeface="Calibri" pitchFamily="34" charset="-120"/>
              </a:rPr>
              <a:t>Cuatro atributos, una cabecera HTTP y una demostración en vivo</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455</TotalTime>
  <Words>4032</Words>
  <Application>Microsoft Office PowerPoint</Application>
  <PresentationFormat>Presentación en pantalla (16:9)</PresentationFormat>
  <Paragraphs>288</Paragraphs>
  <Slides>19</Slides>
  <Notes>19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19</vt:i4>
      </vt:variant>
    </vt:vector>
  </HeadingPairs>
  <TitlesOfParts>
    <vt:vector size="24" baseType="lpstr">
      <vt:lpstr>Arial</vt:lpstr>
      <vt:lpstr>Calibri</vt:lpstr>
      <vt:lpstr>Cambria</vt:lpstr>
      <vt:lpstr>Courier New</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Juan Diego Balanta Molina</cp:lastModifiedBy>
  <cp:revision>3</cp:revision>
  <dcterms:created xsi:type="dcterms:W3CDTF">2026-09-03T04:03:43Z</dcterms:created>
  <dcterms:modified xsi:type="dcterms:W3CDTF">2026-09-04T03:27:50Z</dcterms:modified>
</cp:coreProperties>
</file>